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4" r:id="rId17"/>
    <p:sldId id="275" r:id="rId18"/>
    <p:sldId id="525" r:id="rId19"/>
    <p:sldId id="276" r:id="rId20"/>
    <p:sldId id="277" r:id="rId21"/>
    <p:sldId id="526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2" r:id="rId62"/>
    <p:sldId id="324" r:id="rId63"/>
    <p:sldId id="325" r:id="rId64"/>
    <p:sldId id="326" r:id="rId65"/>
    <p:sldId id="523" r:id="rId66"/>
    <p:sldId id="327" r:id="rId67"/>
    <p:sldId id="328" r:id="rId68"/>
    <p:sldId id="329" r:id="rId69"/>
    <p:sldId id="330" r:id="rId70"/>
    <p:sldId id="331" r:id="rId71"/>
    <p:sldId id="381" r:id="rId72"/>
    <p:sldId id="332" r:id="rId73"/>
    <p:sldId id="333" r:id="rId74"/>
    <p:sldId id="334" r:id="rId75"/>
    <p:sldId id="335" r:id="rId76"/>
    <p:sldId id="336" r:id="rId77"/>
    <p:sldId id="337" r:id="rId78"/>
    <p:sldId id="339" r:id="rId79"/>
    <p:sldId id="340" r:id="rId80"/>
    <p:sldId id="524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3"/>
    <p:restoredTop sz="94720"/>
  </p:normalViewPr>
  <p:slideViewPr>
    <p:cSldViewPr snapToGrid="0">
      <p:cViewPr varScale="1">
        <p:scale>
          <a:sx n="286" d="100"/>
          <a:sy n="286" d="100"/>
        </p:scale>
        <p:origin x="11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62aa24d7e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62aa24d7e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Simple, equates to a couple of if-else statements</a:t>
            </a:r>
            <a:endParaRPr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862aa24d7e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862aa24d7e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1862aa24d7e_0_3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1862aa24d7e_0_3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04486651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044866513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862aa24d7e_0_3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862aa24d7e_0_3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23d088f5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23d088f5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PyTorch</a:t>
            </a:r>
            <a:r>
              <a:rPr lang="en-US" dirty="0"/>
              <a:t> has extensive documentation, with many NN building blocks</a:t>
            </a:r>
            <a:endParaRPr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862aa24d7e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862aa24d7e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862aa24d7e_0_3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862aa24d7e_0_3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862aa24d7e_0_3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1862aa24d7e_0_3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gradients to zero</a:t>
            </a:r>
            <a:endParaRPr dirty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862aa24d7e_0_3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1862aa24d7e_0_3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862aa24d7e_0_3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1862aa24d7e_0_3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2aa24d7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2aa24d7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complex, but still doable in if-else</a:t>
            </a: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1862aa24d7e_0_3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1862aa24d7e_0_3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862aa24d7e_0_3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862aa24d7e_0_3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1862aa24d7e_0_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1862aa24d7e_0_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123d088f56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123d088f56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24ac463d2d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24ac463d2d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862aa24d7e_0_3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862aa24d7e_0_3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1862aa24d7e_0_3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1862aa24d7e_0_3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1862aa24d7e_0_3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1862aa24d7e_0_3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62aa24d7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62aa24d7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Consider the question: what is a dog? (determined from pictures)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longer feasible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2aa24d7e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62aa24d7e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reinforcement learning: reward based learning. Where in supervised learning the right answer is known, in reinforcement learning only a reward (e.g. money or pleasure) is known, but not known if better options exist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3318da7c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3318da7c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use neural networks for many types of learning, but wat are neural networks and how are they composed?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ac463d2d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ac463d2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Inspired by biological neurons, which inhibits.....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Human brain is a 'network' of these types of neurons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62aa24d7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62aa24d7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ANNs we use inputs (data), bias, weights, dot product and non-linearity to....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62aa24d7e_0_2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62aa24d7e_0_2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approximate an unknown function 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29C4BE4A-3016-7A44-8AE8-B06926943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>
            <a:extLst>
              <a:ext uri="{FF2B5EF4-FFF2-40B4-BE49-F238E27FC236}">
                <a16:creationId xmlns:a16="http://schemas.microsoft.com/office/drawing/2014/main" id="{0ACBA8A1-FCC2-769C-EC28-ADEFAF811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>
            <a:extLst>
              <a:ext uri="{FF2B5EF4-FFF2-40B4-BE49-F238E27FC236}">
                <a16:creationId xmlns:a16="http://schemas.microsoft.com/office/drawing/2014/main" id="{A230B6E9-70B6-395D-FD90-255053886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x_0, 1, 2 are inputs, w are weights. Next node is computed as a summation over the products between all connecting weights and inputs plus a bias b.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821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x_0, 1, 2 are inputs, w are weights. Next node is computed as a summation over the products between all connecting weights and inputs plus a bias b.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ac463d2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ac463d2d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written as a matrix-vector multiplication 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>
          <a:extLst>
            <a:ext uri="{FF2B5EF4-FFF2-40B4-BE49-F238E27FC236}">
              <a16:creationId xmlns:a16="http://schemas.microsoft.com/office/drawing/2014/main" id="{E540787B-BC79-4626-60DE-C42C90BB1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>
            <a:extLst>
              <a:ext uri="{FF2B5EF4-FFF2-40B4-BE49-F238E27FC236}">
                <a16:creationId xmlns:a16="http://schemas.microsoft.com/office/drawing/2014/main" id="{B3E6DD07-B253-05E7-73A6-D35970FB5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>
            <a:extLst>
              <a:ext uri="{FF2B5EF4-FFF2-40B4-BE49-F238E27FC236}">
                <a16:creationId xmlns:a16="http://schemas.microsoft.com/office/drawing/2014/main" id="{EC061807-671D-7AB0-62C3-2F129B826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written as a matrix-vector multiplication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1504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862aa24d7e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862aa24d7e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learning, we learn the weights W and bias b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1214605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12146057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consider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12a22847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12a22847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a single layer perceptron. Here the 1 is multiplied with the bias b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12a22847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12a22847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random </a:t>
            </a:r>
            <a:r>
              <a:rPr lang="en-US" dirty="0" err="1"/>
              <a:t>init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862aa24d7e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862aa24d7e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as we learn...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862aa24d7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862aa24d7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12a22847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112a22847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learn the following decision boundary. If y hat is 0 we are on the boundary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862aa24d7e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862aa24d7e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use a non-linearity sigmoid that squashes y hat between 0 and 1 (0 maps to 0.5), where between 1 and 0.5  is red and otherwise green.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3472d9c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3472d9c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12a22847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12a22847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Leading to the final equation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862aa24d7e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862aa24d7e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62aa24d7e_0_2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62aa24d7e_0_2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862aa24d7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862aa24d7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62aa24d7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862aa24d7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862aa24d7e_0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862aa24d7e_0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62aa24d7e_0_2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862aa24d7e_0_2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0239e2084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0239e2084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Consider the prediction of house prices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0239e208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0239e208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0239e20847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0239e20847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what are these features?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clear up some misconceptions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0239e2084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0239e20847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are more complex features, such as...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ultimately, we cannot interpret these, especially in larger models.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0239e20847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0239e20847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images we can </a:t>
            </a:r>
            <a:r>
              <a:rPr lang="en-US" dirty="0" err="1"/>
              <a:t>visualise</a:t>
            </a:r>
            <a:r>
              <a:rPr lang="en-US" dirty="0"/>
              <a:t> what the model is doing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862aa24d7e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862aa24d7e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using non-linear results in effective single layer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862aa24d7e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862aa24d7e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differentiable is important for NNs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vanishing derivatives -&gt; derivative becomes too small after multiple layers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862aa24d7e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862aa24d7e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862aa24d7e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862aa24d7e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862aa24d7e_0_2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862aa24d7e_0_2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862aa24d7e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862aa24d7e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862aa24d7e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862aa24d7e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862aa24d7e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862aa24d7e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more examples, along with the effect they have on training.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62aa24d7e_0_1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62aa24d7e_0_1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862aa24d7e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1862aa24d7e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862aa24d7e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862aa24d7e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recap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train weights (and biases)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03318da7c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03318da7c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does training work?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862aa24d7e_0_2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862aa24d7e_0_2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862aa24d7e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862aa24d7e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862aa24d7e_0_2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862aa24d7e_0_2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862aa24d7e_0_2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862aa24d7e_0_2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862aa24d7e_0_2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862aa24d7e_0_2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862aa24d7e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862aa24d7e_0_1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862aa24d7e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862aa24d7e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take a look at loss functions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62aa24d7e_0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62aa24d7e_0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intelligent but not </a:t>
            </a:r>
            <a:r>
              <a:rPr lang="en-US" dirty="0" err="1"/>
              <a:t>neccessarily</a:t>
            </a:r>
            <a:r>
              <a:rPr lang="en-US" dirty="0"/>
              <a:t> human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862aa24d7e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862aa24d7e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outlier -&gt; if one sample in data is very different the model focusses heavily on that due to the squaring</a:t>
            </a: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862aa24d7e_0_2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862aa24d7e_0_2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 entropy</a:t>
            </a: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862aa24d7e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862aa24d7e_0_2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862aa24d7e_0_2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862aa24d7e_0_2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we minimize the loss? Using SGD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consider a model with params </a:t>
            </a:r>
            <a:r>
              <a:rPr lang="en-US" dirty="0" err="1"/>
              <a:t>w_a</a:t>
            </a:r>
            <a:r>
              <a:rPr lang="en-US" dirty="0"/>
              <a:t> and </a:t>
            </a:r>
            <a:r>
              <a:rPr lang="en-US" dirty="0" err="1"/>
              <a:t>w_b</a:t>
            </a:r>
            <a:r>
              <a:rPr lang="en-US" dirty="0"/>
              <a:t>, with loss function L. Point to loss landscape</a:t>
            </a: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591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862aa24d7e_0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862aa24d7e_0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862aa24d7e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862aa24d7e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862aa24d7e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862aa24d7e_0_2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update the weights as follows:</a:t>
            </a: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862aa24d7e_0_2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862aa24d7e_0_2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alpha is learning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then repeat this many times, resulting in animation on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62aa24d7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62aa24d7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loss landscape is slightly different for each batch, potentially pushing us out of local minima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5995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862aa24d7e_0_2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862aa24d7e_0_2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862aa24d7e_0_2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862aa24d7e_0_2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.... so we compute gradient with respect to the output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862aa24d7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862aa24d7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chain rule to propagate back to </a:t>
            </a:r>
            <a:r>
              <a:rPr lang="en-US" dirty="0" err="1"/>
              <a:t>prev</a:t>
            </a:r>
            <a:r>
              <a:rPr lang="en-US" dirty="0"/>
              <a:t> layer, giving us gradient </a:t>
            </a:r>
            <a:r>
              <a:rPr lang="en-US" dirty="0" err="1"/>
              <a:t>w.r.t</a:t>
            </a:r>
            <a:r>
              <a:rPr lang="en-US" dirty="0"/>
              <a:t> weights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4ac463d2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4ac463d2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etc..</a:t>
            </a:r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1862aa24d7e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1862aa24d7e_0_1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of the problems is overfitting</a:t>
            </a: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862aa24d7e_0_3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862aa24d7e_0_3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862aa24d7e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1862aa24d7e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862aa24d7e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862aa24d7e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62aa24d7e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62aa24d7e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intelligent, but not necessarily human</a:t>
            </a: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862aa24d7e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862aa24d7e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398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862aa24d7e_0_3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862aa24d7e_0_3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weights decay -&gt; slowly bring weights closer to 0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862aa24d7e_0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862aa24d7e_0_1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12a228474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12a228474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is an optimizer, but there are other options based on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2nd order derivative, momentum</a:t>
            </a:r>
            <a:endParaRPr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4ac463d2d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4ac463d2d7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03318da7c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03318da7c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112a228474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1112a228474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862aa24d7e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862aa24d7e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862aa24d7e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862aa24d7e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112a228474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112a228474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datasets can be hard, but there are sources with ......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112a228474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112a228474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models, we split our datasets</a:t>
            </a:r>
            <a:endParaRPr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112a228474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112a228474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03364f04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03364f04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862aa24d7e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862aa24d7e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862aa24d7e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862aa24d7e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course we focus on </a:t>
            </a:r>
            <a:r>
              <a:rPr lang="en-US" dirty="0" err="1"/>
              <a:t>PyTorch</a:t>
            </a:r>
            <a:endParaRPr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862aa24d7e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862aa24d7e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03472d9c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03472d9c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03472d9c5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03472d9c5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203472d9c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203472d9c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0448665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0448665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66.png"/><Relationship Id="rId4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66.png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orch.org/docs/stable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9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100.png"/><Relationship Id="rId4" Type="http://schemas.openxmlformats.org/officeDocument/2006/relationships/image" Target="../media/image9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9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45.png"/><Relationship Id="rId4" Type="http://schemas.openxmlformats.org/officeDocument/2006/relationships/image" Target="../media/image4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playground.tensorflow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78.png"/><Relationship Id="rId9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gif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gif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gif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Deep Learning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8" name="Google Shape;58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5" name="Google Shape;65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05/11/2024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solidFill>
                  <a:srgbClr val="A9145E"/>
                </a:solidFill>
              </a:rPr>
              <a:t>Simone van </a:t>
            </a:r>
            <a:r>
              <a:rPr lang="en-US" sz="1200" dirty="0" err="1">
                <a:solidFill>
                  <a:srgbClr val="A9145E"/>
                </a:solidFill>
              </a:rPr>
              <a:t>Bruggen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4" name="Google Shape;21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19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90" name="Google Shape;219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19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92" name="Google Shape;2192;p119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193" name="Google Shape;2193;p119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194" name="Google Shape;2194;p119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5" name="Google Shape;2195;p119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6" name="Google Shape;2196;p119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197" name="Google Shape;2197;p119"/>
          <p:cNvCxnSpPr>
            <a:stCxn id="2191" idx="3"/>
            <a:endCxn id="219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8" name="Google Shape;2198;p119"/>
          <p:cNvCxnSpPr>
            <a:stCxn id="2193" idx="3"/>
            <a:endCxn id="219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9" name="Google Shape;2199;p119"/>
          <p:cNvCxnSpPr>
            <a:stCxn id="2194" idx="3"/>
            <a:endCxn id="219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0" name="Google Shape;2200;p119"/>
          <p:cNvCxnSpPr>
            <a:stCxn id="2195" idx="3"/>
            <a:endCxn id="219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1" name="Google Shape;2201;p119"/>
          <p:cNvCxnSpPr>
            <a:stCxn id="2192" idx="3"/>
            <a:endCxn id="2193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19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03" name="Google Shape;2203;p119"/>
          <p:cNvCxnSpPr>
            <a:stCxn id="2202" idx="3"/>
            <a:endCxn id="2194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19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05" name="Google Shape;2205;p119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06" name="Google Shape;2206;p119"/>
          <p:cNvCxnSpPr>
            <a:stCxn id="2204" idx="3"/>
            <a:endCxn id="2196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675141-2F52-7CBA-DFEC-5A99F5287A2A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675141-2F52-7CBA-DFEC-5A99F5287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5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3" name="Google Shape;22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0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19" name="Google Shape;221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120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21" name="Google Shape;2221;p120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 W</a:t>
            </a:r>
            <a:r>
              <a:rPr lang="en-GB" sz="800" b="1" dirty="0"/>
              <a:t>_1</a:t>
            </a:r>
            <a:endParaRPr sz="800" b="1" dirty="0"/>
          </a:p>
        </p:txBody>
      </p:sp>
      <p:sp>
        <p:nvSpPr>
          <p:cNvPr id="2222" name="Google Shape;2222;p120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23" name="Google Shape;2223;p120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4" name="Google Shape;2224;p120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5" name="Google Shape;2225;p120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26" name="Google Shape;2226;p120"/>
          <p:cNvCxnSpPr>
            <a:stCxn id="2220" idx="3"/>
            <a:endCxn id="2222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7" name="Google Shape;2227;p120"/>
          <p:cNvCxnSpPr>
            <a:stCxn id="2222" idx="3"/>
            <a:endCxn id="2223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8" name="Google Shape;2228;p120"/>
          <p:cNvCxnSpPr>
            <a:stCxn id="2223" idx="3"/>
            <a:endCxn id="2224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9" name="Google Shape;2229;p120"/>
          <p:cNvCxnSpPr>
            <a:stCxn id="2224" idx="3"/>
            <a:endCxn id="2225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0" name="Google Shape;2230;p120"/>
          <p:cNvCxnSpPr>
            <a:stCxn id="2225" idx="3"/>
            <a:endCxn id="2231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2" name="Google Shape;2232;p120"/>
          <p:cNvCxnSpPr>
            <a:stCxn id="2221" idx="3"/>
            <a:endCxn id="2222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0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34" name="Google Shape;2234;p120"/>
          <p:cNvCxnSpPr>
            <a:stCxn id="2233" idx="3"/>
            <a:endCxn id="2223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0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36" name="Google Shape;2236;p120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37" name="Google Shape;2237;p120"/>
          <p:cNvCxnSpPr>
            <a:stCxn id="2235" idx="3"/>
            <a:endCxn id="2225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8" name="Google Shape;2238;p120"/>
          <p:cNvCxnSpPr>
            <a:stCxn id="2236" idx="3"/>
            <a:endCxn id="2231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1" name="Google Shape;2231;p120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39" name="Google Shape;2239;p120"/>
          <p:cNvCxnSpPr>
            <a:stCxn id="2231" idx="3"/>
            <a:endCxn id="2240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40" name="Google Shape;2240;p120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1" name="Google Shape;2241;p120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2" name="Google Shape;2242;p120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3" name="Google Shape;2243;p120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46" name="Google Shape;2246;p120"/>
          <p:cNvCxnSpPr>
            <a:stCxn id="2240" idx="2"/>
            <a:endCxn id="2241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7" name="Google Shape;2247;p120"/>
          <p:cNvCxnSpPr>
            <a:stCxn id="2240" idx="2"/>
            <a:endCxn id="2242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8" name="Google Shape;2248;p120"/>
          <p:cNvCxnSpPr>
            <a:stCxn id="2241" idx="3"/>
            <a:endCxn id="2242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9" name="Google Shape;2249;p120"/>
          <p:cNvCxnSpPr>
            <a:stCxn id="2242" idx="2"/>
            <a:endCxn id="2243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0CF4F4-745B-D242-8344-B6AD7F9FCFFF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0CF4F4-745B-D242-8344-B6AD7F9F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5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0" name="Google Shape;22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1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66" name="Google Shape;226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21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68" name="Google Shape;2268;p121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269" name="Google Shape;2269;p121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70" name="Google Shape;2270;p121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1" name="Google Shape;2271;p121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2" name="Google Shape;2272;p121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73" name="Google Shape;2273;p121"/>
          <p:cNvCxnSpPr>
            <a:stCxn id="2267" idx="3"/>
            <a:endCxn id="2269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4" name="Google Shape;2274;p121"/>
          <p:cNvCxnSpPr>
            <a:stCxn id="2269" idx="3"/>
            <a:endCxn id="2270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5" name="Google Shape;2275;p121"/>
          <p:cNvCxnSpPr>
            <a:stCxn id="2270" idx="3"/>
            <a:endCxn id="2271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6" name="Google Shape;2276;p121"/>
          <p:cNvCxnSpPr>
            <a:stCxn id="2271" idx="3"/>
            <a:endCxn id="2272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7" name="Google Shape;2277;p121"/>
          <p:cNvCxnSpPr>
            <a:stCxn id="2272" idx="3"/>
            <a:endCxn id="2278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9" name="Google Shape;2279;p121"/>
          <p:cNvCxnSpPr>
            <a:stCxn id="2268" idx="3"/>
            <a:endCxn id="2269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21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81" name="Google Shape;2281;p121"/>
          <p:cNvCxnSpPr>
            <a:stCxn id="2280" idx="3"/>
            <a:endCxn id="2270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2" name="Google Shape;2282;p121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83" name="Google Shape;2283;p121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84" name="Google Shape;2284;p121"/>
          <p:cNvCxnSpPr>
            <a:stCxn id="2282" idx="3"/>
            <a:endCxn id="2272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121"/>
          <p:cNvCxnSpPr>
            <a:stCxn id="2283" idx="3"/>
            <a:endCxn id="2278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121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86" name="Google Shape;2286;p121"/>
          <p:cNvCxnSpPr>
            <a:stCxn id="2278" idx="3"/>
            <a:endCxn id="2287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7" name="Google Shape;2287;p121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8" name="Google Shape;2288;p121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9" name="Google Shape;2289;p121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0" name="Google Shape;2290;p121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1" name="Google Shape;2291;p121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2" name="Google Shape;2292;p121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93" name="Google Shape;2293;p121"/>
          <p:cNvCxnSpPr>
            <a:stCxn id="2287" idx="2"/>
            <a:endCxn id="2288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4" name="Google Shape;2294;p121"/>
          <p:cNvCxnSpPr>
            <a:stCxn id="2287" idx="2"/>
            <a:endCxn id="2289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5" name="Google Shape;2295;p121"/>
          <p:cNvCxnSpPr>
            <a:stCxn id="2288" idx="3"/>
            <a:endCxn id="2289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6" name="Google Shape;2296;p121"/>
          <p:cNvCxnSpPr>
            <a:stCxn id="2289" idx="2"/>
            <a:endCxn id="2290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7" name="Google Shape;2297;p121"/>
          <p:cNvCxnSpPr>
            <a:stCxn id="2290" idx="2"/>
            <a:endCxn id="2291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98" name="Google Shape;2298;p121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99" name="Google Shape;2299;p121"/>
          <p:cNvCxnSpPr>
            <a:stCxn id="2298" idx="3"/>
            <a:endCxn id="2291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00" name="Google Shape;2300;p121"/>
          <p:cNvCxnSpPr>
            <a:stCxn id="2291" idx="2"/>
            <a:endCxn id="2292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01" name="Google Shape;2301;p121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15162-EF0F-F8B4-4445-237091F7A770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15162-EF0F-F8B4-4445-237091F7A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6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8" name="Google Shape;230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1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314" name="Google Shape;231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22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16" name="Google Shape;2316;p122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317" name="Google Shape;2317;p122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318" name="Google Shape;2318;p122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19" name="Google Shape;2319;p122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20" name="Google Shape;2320;p122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21" name="Google Shape;2321;p122"/>
          <p:cNvCxnSpPr>
            <a:stCxn id="2315" idx="3"/>
            <a:endCxn id="2317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2" name="Google Shape;2322;p122"/>
          <p:cNvCxnSpPr>
            <a:stCxn id="2317" idx="3"/>
            <a:endCxn id="2318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3" name="Google Shape;2323;p122"/>
          <p:cNvCxnSpPr>
            <a:stCxn id="2318" idx="3"/>
            <a:endCxn id="2319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4" name="Google Shape;2324;p122"/>
          <p:cNvCxnSpPr>
            <a:stCxn id="2319" idx="3"/>
            <a:endCxn id="2320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5" name="Google Shape;2325;p122"/>
          <p:cNvCxnSpPr>
            <a:stCxn id="2320" idx="3"/>
            <a:endCxn id="2326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7" name="Google Shape;2327;p122"/>
          <p:cNvCxnSpPr>
            <a:stCxn id="2316" idx="3"/>
            <a:endCxn id="2317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8" name="Google Shape;2328;p122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329" name="Google Shape;2329;p122"/>
          <p:cNvCxnSpPr>
            <a:stCxn id="2328" idx="3"/>
            <a:endCxn id="2318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0" name="Google Shape;2330;p122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331" name="Google Shape;2331;p122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332" name="Google Shape;2332;p122"/>
          <p:cNvCxnSpPr>
            <a:stCxn id="2330" idx="3"/>
            <a:endCxn id="2320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3" name="Google Shape;2333;p122"/>
          <p:cNvCxnSpPr>
            <a:stCxn id="2331" idx="3"/>
            <a:endCxn id="2326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6" name="Google Shape;2326;p122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34" name="Google Shape;2334;p122"/>
          <p:cNvCxnSpPr>
            <a:stCxn id="2326" idx="3"/>
            <a:endCxn id="2335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35" name="Google Shape;2335;p122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6" name="Google Shape;2336;p122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7" name="Google Shape;2337;p122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8" name="Google Shape;2338;p122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9" name="Google Shape;2339;p122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40" name="Google Shape;2340;p122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41" name="Google Shape;2341;p122"/>
          <p:cNvCxnSpPr>
            <a:stCxn id="2335" idx="2"/>
            <a:endCxn id="2336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2" name="Google Shape;2342;p122"/>
          <p:cNvCxnSpPr>
            <a:stCxn id="2335" idx="2"/>
            <a:endCxn id="2337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3" name="Google Shape;2343;p122"/>
          <p:cNvCxnSpPr>
            <a:stCxn id="2336" idx="3"/>
            <a:endCxn id="2337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4" name="Google Shape;2344;p122"/>
          <p:cNvCxnSpPr>
            <a:stCxn id="2337" idx="2"/>
            <a:endCxn id="2338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5" name="Google Shape;2345;p122"/>
          <p:cNvCxnSpPr>
            <a:stCxn id="2338" idx="2"/>
            <a:endCxn id="2339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46" name="Google Shape;2346;p122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47" name="Google Shape;2347;p122"/>
          <p:cNvCxnSpPr>
            <a:stCxn id="2346" idx="3"/>
            <a:endCxn id="2339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8" name="Google Shape;2348;p122"/>
          <p:cNvCxnSpPr>
            <a:stCxn id="2339" idx="2"/>
            <a:endCxn id="2340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49" name="Google Shape;2349;p122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122"/>
          <p:cNvSpPr/>
          <p:nvPr/>
        </p:nvSpPr>
        <p:spPr>
          <a:xfrm>
            <a:off x="3271250" y="3843424"/>
            <a:ext cx="4036200" cy="1181741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122"/>
          <p:cNvSpPr txBox="1"/>
          <p:nvPr/>
        </p:nvSpPr>
        <p:spPr>
          <a:xfrm>
            <a:off x="3256675" y="3827500"/>
            <a:ext cx="3385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</a:rPr>
              <a:t>   </a:t>
            </a:r>
            <a:r>
              <a:rPr lang="en-GB" sz="1100" b="1" dirty="0" err="1">
                <a:solidFill>
                  <a:schemeClr val="dk1"/>
                </a:solidFill>
              </a:rPr>
              <a:t>PyTorch</a:t>
            </a:r>
            <a:r>
              <a:rPr lang="en-GB" sz="1100" b="1" dirty="0">
                <a:solidFill>
                  <a:schemeClr val="dk1"/>
                </a:solidFill>
              </a:rPr>
              <a:t> will helps us with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a dataset		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Automatic Gradient Computation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Neural Networks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352" name="Google Shape;2352;p122"/>
          <p:cNvSpPr txBox="1"/>
          <p:nvPr/>
        </p:nvSpPr>
        <p:spPr>
          <a:xfrm>
            <a:off x="5841275" y="4178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Optimization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Scheduling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Distributing</a:t>
            </a:r>
            <a:endParaRPr sz="12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990234-1287-C5D9-CB26-1B2A1DFC33E1}"/>
                  </a:ext>
                </a:extLst>
              </p:cNvPr>
              <p:cNvSpPr txBox="1"/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990234-1287-C5D9-CB26-1B2A1DFC3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36" y="426451"/>
                <a:ext cx="4223202" cy="415178"/>
              </a:xfrm>
              <a:prstGeom prst="rect">
                <a:avLst/>
              </a:prstGeom>
              <a:blipFill>
                <a:blip r:embed="rId6"/>
                <a:stretch>
                  <a:fillRect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" name="Google Shape;23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23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2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5" name="Google Shape;23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12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12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2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24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371" name="Google Shape;237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7" name="Google Shape;23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25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83" name="Google Shape;238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9" name="Google Shape;23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26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95" name="Google Shape;239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1" name="Google Shape;240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2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2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2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12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127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07" name="Google Shape;240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2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3" name="Google Shape;241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12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12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12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12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128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419" name="Google Shape;241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lang="en-GB" sz="1800" i="1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2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5" name="Google Shape;242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2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12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12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12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29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loss = </a:t>
            </a:r>
            <a:r>
              <a:rPr lang="en-GB" sz="1200" b="1" dirty="0" err="1">
                <a:solidFill>
                  <a:srgbClr val="990000"/>
                </a:solidFill>
              </a:rPr>
              <a:t>loss_function</a:t>
            </a:r>
            <a:r>
              <a:rPr lang="en-GB" sz="1200" dirty="0">
                <a:solidFill>
                  <a:schemeClr val="dk1"/>
                </a:solidFill>
              </a:rPr>
              <a:t>(prediction, y)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</a:rPr>
              <a:t>loss.backward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31" name="Google Shape;243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3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7" name="Google Shape;24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Google Shape;2438;p1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3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13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3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130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43" name="Google Shape;244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0" name="Google Shape;245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13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13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3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131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56" name="Google Shape;245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31"/>
          <p:cNvPicPr preferRelativeResize="0"/>
          <p:nvPr/>
        </p:nvPicPr>
        <p:blipFill rotWithShape="1">
          <a:blip r:embed="rId5">
            <a:alphaModFix/>
          </a:blip>
          <a:srcRect r="4425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32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32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465" name="Google Shape;24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33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33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3" name="Google Shape;2473;p133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33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Google Shape;247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34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134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2" name="Google Shape;2482;p134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134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84" name="Google Shape;2484;p134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85" name="Google Shape;2485;p134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0" name="Google Shape;249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35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35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4" name="Google Shape;2494;p135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35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96" name="Google Shape;2496;p135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7" name="Google Shape;2497;p135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36"/>
          <p:cNvSpPr/>
          <p:nvPr/>
        </p:nvSpPr>
        <p:spPr>
          <a:xfrm>
            <a:off x="376625" y="2429207"/>
            <a:ext cx="3618900" cy="901243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503" name="Google Shape;25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136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6" name="Google Shape;250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36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6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510" name="Google Shape;2510;p136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  <p:sp>
        <p:nvSpPr>
          <p:cNvPr id="2511" name="Google Shape;2511;p136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137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137"/>
          <p:cNvSpPr txBox="1">
            <a:spLocks noGrp="1"/>
          </p:cNvSpPr>
          <p:nvPr>
            <p:ph type="subTitle" idx="1"/>
          </p:nvPr>
        </p:nvSpPr>
        <p:spPr>
          <a:xfrm>
            <a:off x="0" y="19437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Fin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2519" name="Google Shape;25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0" name="Google Shape;2520;p1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521" name="Google Shape;2521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6" name="Google Shape;2526;p137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7" name="Google Shape;2527;p137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528" name="Google Shape;2528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137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</a:t>
            </a:r>
            <a:r>
              <a:rPr lang="en-GB" sz="1000" b="1">
                <a:solidFill>
                  <a:srgbClr val="A9145E"/>
                </a:solidFill>
              </a:rPr>
              <a:t>Group 05/11/2024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2534" name="Google Shape;2534;p137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2535" name="Google Shape;2535;p137"/>
          <p:cNvSpPr txBox="1"/>
          <p:nvPr/>
        </p:nvSpPr>
        <p:spPr>
          <a:xfrm>
            <a:off x="2197775" y="3075500"/>
            <a:ext cx="504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</a:rPr>
              <a:t>https://jupyter.snellius.surf.nl</a:t>
            </a:r>
            <a:r>
              <a:rPr lang="en-GB" sz="2000" b="1">
                <a:solidFill>
                  <a:srgbClr val="A9145E"/>
                </a:solidFill>
              </a:rPr>
              <a:t>/jhssrf015</a:t>
            </a:r>
            <a:endParaRPr sz="2000" b="1" dirty="0">
              <a:solidFill>
                <a:srgbClr val="A9145E"/>
              </a:solidFill>
            </a:endParaRPr>
          </a:p>
        </p:txBody>
      </p:sp>
      <p:sp>
        <p:nvSpPr>
          <p:cNvPr id="2" name="Google Shape;72;p13">
            <a:extLst>
              <a:ext uri="{FF2B5EF4-FFF2-40B4-BE49-F238E27FC236}">
                <a16:creationId xmlns:a16="http://schemas.microsoft.com/office/drawing/2014/main" id="{CD5DF17A-2B61-306F-7FAB-29179369FAD7}"/>
              </a:ext>
            </a:extLst>
          </p:cNvPr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solidFill>
                  <a:srgbClr val="A9145E"/>
                </a:solidFill>
              </a:rPr>
              <a:t>Simone van </a:t>
            </a:r>
            <a:r>
              <a:rPr lang="en-US" sz="1200" dirty="0" err="1">
                <a:solidFill>
                  <a:srgbClr val="A9145E"/>
                </a:solidFill>
              </a:rPr>
              <a:t>Bruggen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1"/>
                </a:solidFill>
              </a:rPr>
              <a:t>What is a dog?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-59225" y="-58563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Categories of Machine Learning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7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67" name="Google Shape;267;p2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Google Shape;268;p2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8" name="Google Shape;288;p2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1" name="Google Shape;291;p27"/>
          <p:cNvCxnSpPr/>
          <p:nvPr/>
        </p:nvCxnSpPr>
        <p:spPr>
          <a:xfrm rot="10800000" flipH="1">
            <a:off x="1962074" y="2979753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293" name="Google Shape;293;p27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grpSp>
        <p:nvGrpSpPr>
          <p:cNvPr id="294" name="Google Shape;294;p27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95" name="Google Shape;295;p27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96" name="Google Shape;296;p27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7" name="Google Shape;297;p27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7" name="Google Shape;317;p27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18" name="Google Shape;318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27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Learn from labels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Detect Patterns in the data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01.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02.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03.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Learn from the environment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73763"/>
                </a:solidFill>
              </a:rPr>
              <a:t>Control, gaming</a:t>
            </a:r>
            <a:endParaRPr sz="1200" dirty="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45" name="Google Shape;245;p2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46" name="Google Shape;246;p2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52" name="Google Shape;252;p2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Biological Neuron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50" y="2232925"/>
            <a:ext cx="4807439" cy="27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" name="Google Shape;350;p29">
            <a:extLst>
              <a:ext uri="{FF2B5EF4-FFF2-40B4-BE49-F238E27FC236}">
                <a16:creationId xmlns:a16="http://schemas.microsoft.com/office/drawing/2014/main" id="{C66E2F70-6E49-5365-0256-4121FADB016E}"/>
              </a:ext>
            </a:extLst>
          </p:cNvPr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1;p29">
            <a:extLst>
              <a:ext uri="{FF2B5EF4-FFF2-40B4-BE49-F238E27FC236}">
                <a16:creationId xmlns:a16="http://schemas.microsoft.com/office/drawing/2014/main" id="{90983C64-7DE5-CD08-B1C2-5AB2D7195F1F}"/>
              </a:ext>
            </a:extLst>
          </p:cNvPr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60;p30">
            <a:extLst>
              <a:ext uri="{FF2B5EF4-FFF2-40B4-BE49-F238E27FC236}">
                <a16:creationId xmlns:a16="http://schemas.microsoft.com/office/drawing/2014/main" id="{FBFD607B-A668-3C66-1442-305B4D2F2E41}"/>
              </a:ext>
            </a:extLst>
          </p:cNvPr>
          <p:cNvGrpSpPr/>
          <p:nvPr/>
        </p:nvGrpSpPr>
        <p:grpSpPr>
          <a:xfrm>
            <a:off x="3890291" y="1634686"/>
            <a:ext cx="3195103" cy="2401537"/>
            <a:chOff x="4754950" y="1923350"/>
            <a:chExt cx="663890" cy="499000"/>
          </a:xfrm>
        </p:grpSpPr>
        <p:sp>
          <p:nvSpPr>
            <p:cNvPr id="3" name="Google Shape;361;p30">
              <a:extLst>
                <a:ext uri="{FF2B5EF4-FFF2-40B4-BE49-F238E27FC236}">
                  <a16:creationId xmlns:a16="http://schemas.microsoft.com/office/drawing/2014/main" id="{2C22DA0B-4B82-EB37-2581-FA1C47DA4D6A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2;p30">
              <a:extLst>
                <a:ext uri="{FF2B5EF4-FFF2-40B4-BE49-F238E27FC236}">
                  <a16:creationId xmlns:a16="http://schemas.microsoft.com/office/drawing/2014/main" id="{D4D8176A-FA69-697D-D3ED-A772A8D9B0AA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3;p30">
              <a:extLst>
                <a:ext uri="{FF2B5EF4-FFF2-40B4-BE49-F238E27FC236}">
                  <a16:creationId xmlns:a16="http://schemas.microsoft.com/office/drawing/2014/main" id="{514E2F37-E0BD-0041-3FF5-F49D97D7D703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4;p30">
              <a:extLst>
                <a:ext uri="{FF2B5EF4-FFF2-40B4-BE49-F238E27FC236}">
                  <a16:creationId xmlns:a16="http://schemas.microsoft.com/office/drawing/2014/main" id="{96ABC90A-CEDC-1F44-C0AB-85909C777256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5;p30">
              <a:extLst>
                <a:ext uri="{FF2B5EF4-FFF2-40B4-BE49-F238E27FC236}">
                  <a16:creationId xmlns:a16="http://schemas.microsoft.com/office/drawing/2014/main" id="{C8C0C70C-52F7-C8A1-56A7-21FB87C38201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6;p30">
              <a:extLst>
                <a:ext uri="{FF2B5EF4-FFF2-40B4-BE49-F238E27FC236}">
                  <a16:creationId xmlns:a16="http://schemas.microsoft.com/office/drawing/2014/main" id="{A210098F-6CD9-1520-DBAE-D5DB735F87EF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367;p30">
              <a:extLst>
                <a:ext uri="{FF2B5EF4-FFF2-40B4-BE49-F238E27FC236}">
                  <a16:creationId xmlns:a16="http://schemas.microsoft.com/office/drawing/2014/main" id="{3144DF22-6D73-7DD6-56BF-4A83A5A1631A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8;p30">
              <a:extLst>
                <a:ext uri="{FF2B5EF4-FFF2-40B4-BE49-F238E27FC236}">
                  <a16:creationId xmlns:a16="http://schemas.microsoft.com/office/drawing/2014/main" id="{B5365E51-D1E1-B58D-E9B8-57D7C2646316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9;p30">
              <a:extLst>
                <a:ext uri="{FF2B5EF4-FFF2-40B4-BE49-F238E27FC236}">
                  <a16:creationId xmlns:a16="http://schemas.microsoft.com/office/drawing/2014/main" id="{807196DF-446E-C02A-64D9-D173D7B5083A}"/>
                </a:ext>
              </a:extLst>
            </p:cNvPr>
            <p:cNvCxnSpPr>
              <a:stCxn id="5" idx="6"/>
              <a:endCxn id="7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370;p30">
              <a:extLst>
                <a:ext uri="{FF2B5EF4-FFF2-40B4-BE49-F238E27FC236}">
                  <a16:creationId xmlns:a16="http://schemas.microsoft.com/office/drawing/2014/main" id="{8BC50B21-96FA-4DE6-4F88-224AB923DD8B}"/>
                </a:ext>
              </a:extLst>
            </p:cNvPr>
            <p:cNvCxnSpPr>
              <a:stCxn id="7" idx="2"/>
              <a:endCxn id="4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71;p30">
              <a:extLst>
                <a:ext uri="{FF2B5EF4-FFF2-40B4-BE49-F238E27FC236}">
                  <a16:creationId xmlns:a16="http://schemas.microsoft.com/office/drawing/2014/main" id="{2E3559A6-6EF5-EFE1-40BE-BCD9DD8CE6C1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72;p30">
              <a:extLst>
                <a:ext uri="{FF2B5EF4-FFF2-40B4-BE49-F238E27FC236}">
                  <a16:creationId xmlns:a16="http://schemas.microsoft.com/office/drawing/2014/main" id="{37E3E552-2B50-61C8-B9AC-89B806479050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" name="Google Shape;373;p30">
            <a:extLst>
              <a:ext uri="{FF2B5EF4-FFF2-40B4-BE49-F238E27FC236}">
                <a16:creationId xmlns:a16="http://schemas.microsoft.com/office/drawing/2014/main" id="{52C218D5-BA17-B83F-3E74-75E6470523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77;p30">
            <a:extLst>
              <a:ext uri="{FF2B5EF4-FFF2-40B4-BE49-F238E27FC236}">
                <a16:creationId xmlns:a16="http://schemas.microsoft.com/office/drawing/2014/main" id="{A76D734F-20F2-1725-0046-C565D0DD8200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544337" y="2383393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78;p30">
            <a:extLst>
              <a:ext uri="{FF2B5EF4-FFF2-40B4-BE49-F238E27FC236}">
                <a16:creationId xmlns:a16="http://schemas.microsoft.com/office/drawing/2014/main" id="{9EDB0D8C-E5C1-21CC-590F-3DC18235988E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4544337" y="1961709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Google Shape;379;p30">
            <a:extLst>
              <a:ext uri="{FF2B5EF4-FFF2-40B4-BE49-F238E27FC236}">
                <a16:creationId xmlns:a16="http://schemas.microsoft.com/office/drawing/2014/main" id="{3340B3F1-A2EF-8310-8663-576B6F27FD3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80;p30">
            <a:extLst>
              <a:ext uri="{FF2B5EF4-FFF2-40B4-BE49-F238E27FC236}">
                <a16:creationId xmlns:a16="http://schemas.microsoft.com/office/drawing/2014/main" id="{D4B7E462-458D-D1C1-1E77-6FCC84AC44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82;p30">
            <a:extLst>
              <a:ext uri="{FF2B5EF4-FFF2-40B4-BE49-F238E27FC236}">
                <a16:creationId xmlns:a16="http://schemas.microsoft.com/office/drawing/2014/main" id="{20D7362C-3A35-FE79-7CEE-212D5B5AB16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E498FD-E6E9-8084-9D49-63139FC7EA05}"/>
                  </a:ext>
                </a:extLst>
              </p:cNvPr>
              <p:cNvSpPr txBox="1"/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E498FD-E6E9-8084-9D49-63139FC7E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2324AE-DF16-5010-2594-3A874F40683B}"/>
                  </a:ext>
                </a:extLst>
              </p:cNvPr>
              <p:cNvSpPr txBox="1"/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2324AE-DF16-5010-2594-3A874F40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3BA700-47D4-9D13-A02A-98EBCA79DA03}"/>
                  </a:ext>
                </a:extLst>
              </p:cNvPr>
              <p:cNvSpPr txBox="1"/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3BA700-47D4-9D13-A02A-98EBCA79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8237BC-ECF5-A819-8D8A-0348E7E9D58B}"/>
                  </a:ext>
                </a:extLst>
              </p:cNvPr>
              <p:cNvSpPr txBox="1"/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8237BC-ECF5-A819-8D8A-0348E7E9D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3E3AF6-A8C7-E7B0-C984-9C2DC14E583F}"/>
                  </a:ext>
                </a:extLst>
              </p:cNvPr>
              <p:cNvSpPr txBox="1"/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3E3AF6-A8C7-E7B0-C984-9C2DC14E5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E162AC-2111-D398-4BB7-F8F97B081D6E}"/>
                  </a:ext>
                </a:extLst>
              </p:cNvPr>
              <p:cNvSpPr txBox="1"/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E162AC-2111-D398-4BB7-F8F97B08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Google Shape;481;p33">
            <a:extLst>
              <a:ext uri="{FF2B5EF4-FFF2-40B4-BE49-F238E27FC236}">
                <a16:creationId xmlns:a16="http://schemas.microsoft.com/office/drawing/2014/main" id="{4855D954-C77C-C862-A261-DA3A89B0A258}"/>
              </a:ext>
            </a:extLst>
          </p:cNvPr>
          <p:cNvSpPr txBox="1"/>
          <p:nvPr/>
        </p:nvSpPr>
        <p:spPr>
          <a:xfrm>
            <a:off x="301200" y="1913163"/>
            <a:ext cx="229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Inputs 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Weights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2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grpSp>
        <p:nvGrpSpPr>
          <p:cNvPr id="2" name="Google Shape;360;p30">
            <a:extLst>
              <a:ext uri="{FF2B5EF4-FFF2-40B4-BE49-F238E27FC236}">
                <a16:creationId xmlns:a16="http://schemas.microsoft.com/office/drawing/2014/main" id="{FBECDC49-D020-5167-E5CD-3907E30620E2}"/>
              </a:ext>
            </a:extLst>
          </p:cNvPr>
          <p:cNvGrpSpPr/>
          <p:nvPr/>
        </p:nvGrpSpPr>
        <p:grpSpPr>
          <a:xfrm>
            <a:off x="3890291" y="1634686"/>
            <a:ext cx="3195103" cy="2401537"/>
            <a:chOff x="4754950" y="1923350"/>
            <a:chExt cx="663890" cy="499000"/>
          </a:xfrm>
        </p:grpSpPr>
        <p:sp>
          <p:nvSpPr>
            <p:cNvPr id="3" name="Google Shape;361;p30">
              <a:extLst>
                <a:ext uri="{FF2B5EF4-FFF2-40B4-BE49-F238E27FC236}">
                  <a16:creationId xmlns:a16="http://schemas.microsoft.com/office/drawing/2014/main" id="{E82FCA5F-686E-A1CE-2D39-298AE64FCCD9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2;p30">
              <a:extLst>
                <a:ext uri="{FF2B5EF4-FFF2-40B4-BE49-F238E27FC236}">
                  <a16:creationId xmlns:a16="http://schemas.microsoft.com/office/drawing/2014/main" id="{8D59F8FB-6755-9137-CE6F-85803C8990B2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3;p30">
              <a:extLst>
                <a:ext uri="{FF2B5EF4-FFF2-40B4-BE49-F238E27FC236}">
                  <a16:creationId xmlns:a16="http://schemas.microsoft.com/office/drawing/2014/main" id="{2C896212-2260-0E37-F2C2-254DFA6D1CD6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4;p30">
              <a:extLst>
                <a:ext uri="{FF2B5EF4-FFF2-40B4-BE49-F238E27FC236}">
                  <a16:creationId xmlns:a16="http://schemas.microsoft.com/office/drawing/2014/main" id="{61393211-1833-7CA4-EE72-170E5F4442C3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5;p30">
              <a:extLst>
                <a:ext uri="{FF2B5EF4-FFF2-40B4-BE49-F238E27FC236}">
                  <a16:creationId xmlns:a16="http://schemas.microsoft.com/office/drawing/2014/main" id="{7CF6562B-951F-0FB4-8183-3842DD9073A1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6;p30">
              <a:extLst>
                <a:ext uri="{FF2B5EF4-FFF2-40B4-BE49-F238E27FC236}">
                  <a16:creationId xmlns:a16="http://schemas.microsoft.com/office/drawing/2014/main" id="{B1883507-538F-710D-4F99-66AC82DC7FD8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367;p30">
              <a:extLst>
                <a:ext uri="{FF2B5EF4-FFF2-40B4-BE49-F238E27FC236}">
                  <a16:creationId xmlns:a16="http://schemas.microsoft.com/office/drawing/2014/main" id="{E010B044-9641-6A59-5887-6DA3BE2E52D1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8;p30">
              <a:extLst>
                <a:ext uri="{FF2B5EF4-FFF2-40B4-BE49-F238E27FC236}">
                  <a16:creationId xmlns:a16="http://schemas.microsoft.com/office/drawing/2014/main" id="{E6860FDD-7A2E-6719-FDFD-AF288F4BF142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9;p30">
              <a:extLst>
                <a:ext uri="{FF2B5EF4-FFF2-40B4-BE49-F238E27FC236}">
                  <a16:creationId xmlns:a16="http://schemas.microsoft.com/office/drawing/2014/main" id="{89FDB96D-D01B-B9F1-09E7-E1301D3E4620}"/>
                </a:ext>
              </a:extLst>
            </p:cNvPr>
            <p:cNvCxnSpPr>
              <a:stCxn id="5" idx="6"/>
              <a:endCxn id="7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370;p30">
              <a:extLst>
                <a:ext uri="{FF2B5EF4-FFF2-40B4-BE49-F238E27FC236}">
                  <a16:creationId xmlns:a16="http://schemas.microsoft.com/office/drawing/2014/main" id="{E7433D8D-D08F-AE0C-531A-F9EB78E71C13}"/>
                </a:ext>
              </a:extLst>
            </p:cNvPr>
            <p:cNvCxnSpPr>
              <a:stCxn id="7" idx="2"/>
              <a:endCxn id="4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71;p30">
              <a:extLst>
                <a:ext uri="{FF2B5EF4-FFF2-40B4-BE49-F238E27FC236}">
                  <a16:creationId xmlns:a16="http://schemas.microsoft.com/office/drawing/2014/main" id="{D33537F8-004C-1BC3-AA61-C78358595C79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72;p30">
              <a:extLst>
                <a:ext uri="{FF2B5EF4-FFF2-40B4-BE49-F238E27FC236}">
                  <a16:creationId xmlns:a16="http://schemas.microsoft.com/office/drawing/2014/main" id="{E69D41C3-56C6-608D-CED8-12D535A73FBF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" name="Google Shape;373;p30">
            <a:extLst>
              <a:ext uri="{FF2B5EF4-FFF2-40B4-BE49-F238E27FC236}">
                <a16:creationId xmlns:a16="http://schemas.microsoft.com/office/drawing/2014/main" id="{67F42CC7-AFC0-9270-DCC2-CF6F1CE422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77;p30">
            <a:extLst>
              <a:ext uri="{FF2B5EF4-FFF2-40B4-BE49-F238E27FC236}">
                <a16:creationId xmlns:a16="http://schemas.microsoft.com/office/drawing/2014/main" id="{7C14F243-8EBF-43F3-550C-9394918585D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544337" y="2383393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78;p30">
            <a:extLst>
              <a:ext uri="{FF2B5EF4-FFF2-40B4-BE49-F238E27FC236}">
                <a16:creationId xmlns:a16="http://schemas.microsoft.com/office/drawing/2014/main" id="{D1460379-A36B-CD8E-0AE7-FE9282D64580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4544337" y="1961709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Google Shape;379;p30">
            <a:extLst>
              <a:ext uri="{FF2B5EF4-FFF2-40B4-BE49-F238E27FC236}">
                <a16:creationId xmlns:a16="http://schemas.microsoft.com/office/drawing/2014/main" id="{6683F722-9E30-E3E4-B0E3-76BA52CC40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80;p30">
            <a:extLst>
              <a:ext uri="{FF2B5EF4-FFF2-40B4-BE49-F238E27FC236}">
                <a16:creationId xmlns:a16="http://schemas.microsoft.com/office/drawing/2014/main" id="{C7CCA187-4F86-EC98-AEE9-FC500C36758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82;p30">
            <a:extLst>
              <a:ext uri="{FF2B5EF4-FFF2-40B4-BE49-F238E27FC236}">
                <a16:creationId xmlns:a16="http://schemas.microsoft.com/office/drawing/2014/main" id="{01C0C53B-ACE9-BF06-46FB-40A028FF6B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10D705-65AB-5678-C7BA-4ACD98E33EDF}"/>
                  </a:ext>
                </a:extLst>
              </p:cNvPr>
              <p:cNvSpPr txBox="1"/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10D705-65AB-5678-C7BA-4ACD98E33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96A116-EBB9-7BE3-87A7-B4C6FB862CED}"/>
                  </a:ext>
                </a:extLst>
              </p:cNvPr>
              <p:cNvSpPr txBox="1"/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96A116-EBB9-7BE3-87A7-B4C6FB862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25DA05-422E-0DD7-A5D7-BC694471DB3D}"/>
                  </a:ext>
                </a:extLst>
              </p:cNvPr>
              <p:cNvSpPr txBox="1"/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25DA05-422E-0DD7-A5D7-BC694471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4144F6-888C-5580-AE76-A007B2F628D8}"/>
                  </a:ext>
                </a:extLst>
              </p:cNvPr>
              <p:cNvSpPr txBox="1"/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4144F6-888C-5580-AE76-A007B2F62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FA4A6-ADF4-093F-C3E1-CA7185B14FDB}"/>
                  </a:ext>
                </a:extLst>
              </p:cNvPr>
              <p:cNvSpPr txBox="1"/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FA4A6-ADF4-093F-C3E1-CA7185B14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98790-0E01-3AC5-87F9-42122C568FC5}"/>
                  </a:ext>
                </a:extLst>
              </p:cNvPr>
              <p:cNvSpPr txBox="1"/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98790-0E01-3AC5-87F9-42122C568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554;p35">
                <a:extLst>
                  <a:ext uri="{FF2B5EF4-FFF2-40B4-BE49-F238E27FC236}">
                    <a16:creationId xmlns:a16="http://schemas.microsoft.com/office/drawing/2014/main" id="{24D28CAD-7F4B-474F-5AAD-1B383D9D3840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1524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</a:pPr>
                <a:endParaRPr lang="en-GB" sz="1200" dirty="0"/>
              </a:p>
            </p:txBody>
          </p:sp>
        </mc:Choice>
        <mc:Fallback>
          <p:sp>
            <p:nvSpPr>
              <p:cNvPr id="30" name="Google Shape;554;p35">
                <a:extLst>
                  <a:ext uri="{FF2B5EF4-FFF2-40B4-BE49-F238E27FC236}">
                    <a16:creationId xmlns:a16="http://schemas.microsoft.com/office/drawing/2014/main" id="{24D28CAD-7F4B-474F-5AAD-1B383D9D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954EF8F1-99AF-FAE7-4F9B-951E68926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>
            <a:extLst>
              <a:ext uri="{FF2B5EF4-FFF2-40B4-BE49-F238E27FC236}">
                <a16:creationId xmlns:a16="http://schemas.microsoft.com/office/drawing/2014/main" id="{5B28B725-9864-EA62-93BB-96195A3FC4E9}"/>
              </a:ext>
            </a:extLst>
          </p:cNvPr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>
            <a:extLst>
              <a:ext uri="{FF2B5EF4-FFF2-40B4-BE49-F238E27FC236}">
                <a16:creationId xmlns:a16="http://schemas.microsoft.com/office/drawing/2014/main" id="{18379995-26F3-C580-930C-42B673188A3F}"/>
              </a:ext>
            </a:extLst>
          </p:cNvPr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>
            <a:extLst>
              <a:ext uri="{FF2B5EF4-FFF2-40B4-BE49-F238E27FC236}">
                <a16:creationId xmlns:a16="http://schemas.microsoft.com/office/drawing/2014/main" id="{11171FA1-566F-8686-40A8-9A3F401746C8}"/>
              </a:ext>
            </a:extLst>
          </p:cNvPr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>
            <a:extLst>
              <a:ext uri="{FF2B5EF4-FFF2-40B4-BE49-F238E27FC236}">
                <a16:creationId xmlns:a16="http://schemas.microsoft.com/office/drawing/2014/main" id="{BF39D258-6E1C-2475-0765-B224D2736946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60" name="Google Shape;460;p33">
            <a:extLst>
              <a:ext uri="{FF2B5EF4-FFF2-40B4-BE49-F238E27FC236}">
                <a16:creationId xmlns:a16="http://schemas.microsoft.com/office/drawing/2014/main" id="{CF2432BC-34AE-4DB5-022C-831D5B5BFA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>
            <a:extLst>
              <a:ext uri="{FF2B5EF4-FFF2-40B4-BE49-F238E27FC236}">
                <a16:creationId xmlns:a16="http://schemas.microsoft.com/office/drawing/2014/main" id="{D8A8961B-71BD-C79C-96A9-B6B304FF8887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3">
            <a:extLst>
              <a:ext uri="{FF2B5EF4-FFF2-40B4-BE49-F238E27FC236}">
                <a16:creationId xmlns:a16="http://schemas.microsoft.com/office/drawing/2014/main" id="{E26D766C-2503-1A60-3E81-84C8F5B173D0}"/>
              </a:ext>
            </a:extLst>
          </p:cNvPr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>
            <a:extLst>
              <a:ext uri="{FF2B5EF4-FFF2-40B4-BE49-F238E27FC236}">
                <a16:creationId xmlns:a16="http://schemas.microsoft.com/office/drawing/2014/main" id="{F3C1E817-7531-5418-F605-7D10DD20A46F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3">
            <a:extLst>
              <a:ext uri="{FF2B5EF4-FFF2-40B4-BE49-F238E27FC236}">
                <a16:creationId xmlns:a16="http://schemas.microsoft.com/office/drawing/2014/main" id="{02CA57EC-2DC8-CAAF-009E-6DEA4A00BADA}"/>
              </a:ext>
            </a:extLst>
          </p:cNvPr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grpSp>
        <p:nvGrpSpPr>
          <p:cNvPr id="30" name="Google Shape;360;p30">
            <a:extLst>
              <a:ext uri="{FF2B5EF4-FFF2-40B4-BE49-F238E27FC236}">
                <a16:creationId xmlns:a16="http://schemas.microsoft.com/office/drawing/2014/main" id="{3E9BDB3B-B593-35D0-95BD-A0AE0E14ACAF}"/>
              </a:ext>
            </a:extLst>
          </p:cNvPr>
          <p:cNvGrpSpPr/>
          <p:nvPr/>
        </p:nvGrpSpPr>
        <p:grpSpPr>
          <a:xfrm>
            <a:off x="3890291" y="1634686"/>
            <a:ext cx="3195103" cy="2401537"/>
            <a:chOff x="4754950" y="1923350"/>
            <a:chExt cx="663890" cy="499000"/>
          </a:xfrm>
        </p:grpSpPr>
        <p:sp>
          <p:nvSpPr>
            <p:cNvPr id="31" name="Google Shape;361;p30">
              <a:extLst>
                <a:ext uri="{FF2B5EF4-FFF2-40B4-BE49-F238E27FC236}">
                  <a16:creationId xmlns:a16="http://schemas.microsoft.com/office/drawing/2014/main" id="{D3E412A1-CE6C-6F56-58D7-BA2E96E26C41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2;p30">
              <a:extLst>
                <a:ext uri="{FF2B5EF4-FFF2-40B4-BE49-F238E27FC236}">
                  <a16:creationId xmlns:a16="http://schemas.microsoft.com/office/drawing/2014/main" id="{76475985-3F35-B90A-0818-2A5C2172A877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3;p30">
              <a:extLst>
                <a:ext uri="{FF2B5EF4-FFF2-40B4-BE49-F238E27FC236}">
                  <a16:creationId xmlns:a16="http://schemas.microsoft.com/office/drawing/2014/main" id="{903CF390-6B1E-CA93-B38D-926FED2E139D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4;p30">
              <a:extLst>
                <a:ext uri="{FF2B5EF4-FFF2-40B4-BE49-F238E27FC236}">
                  <a16:creationId xmlns:a16="http://schemas.microsoft.com/office/drawing/2014/main" id="{84570CFD-2375-7B26-8B34-12ADE9666387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5;p30">
              <a:extLst>
                <a:ext uri="{FF2B5EF4-FFF2-40B4-BE49-F238E27FC236}">
                  <a16:creationId xmlns:a16="http://schemas.microsoft.com/office/drawing/2014/main" id="{A8A6A4E5-7A8F-C541-C1D0-62FB84C4C3B3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;p30">
              <a:extLst>
                <a:ext uri="{FF2B5EF4-FFF2-40B4-BE49-F238E27FC236}">
                  <a16:creationId xmlns:a16="http://schemas.microsoft.com/office/drawing/2014/main" id="{F8B9D35F-D71F-F86B-8BDC-9853E7242D92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67;p30">
              <a:extLst>
                <a:ext uri="{FF2B5EF4-FFF2-40B4-BE49-F238E27FC236}">
                  <a16:creationId xmlns:a16="http://schemas.microsoft.com/office/drawing/2014/main" id="{1AF9EF1B-A688-218D-8504-94C6AE84B884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68;p30">
              <a:extLst>
                <a:ext uri="{FF2B5EF4-FFF2-40B4-BE49-F238E27FC236}">
                  <a16:creationId xmlns:a16="http://schemas.microsoft.com/office/drawing/2014/main" id="{250E219E-E234-4A56-F3C1-694B20D63715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69;p30">
              <a:extLst>
                <a:ext uri="{FF2B5EF4-FFF2-40B4-BE49-F238E27FC236}">
                  <a16:creationId xmlns:a16="http://schemas.microsoft.com/office/drawing/2014/main" id="{4D813D42-E0C2-81DA-B385-7AA715B46E87}"/>
                </a:ext>
              </a:extLst>
            </p:cNvPr>
            <p:cNvCxnSpPr>
              <a:stCxn id="33" idx="6"/>
              <a:endCxn id="35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370;p30">
              <a:extLst>
                <a:ext uri="{FF2B5EF4-FFF2-40B4-BE49-F238E27FC236}">
                  <a16:creationId xmlns:a16="http://schemas.microsoft.com/office/drawing/2014/main" id="{A3807801-D6D0-956E-B936-C74109045AD3}"/>
                </a:ext>
              </a:extLst>
            </p:cNvPr>
            <p:cNvCxnSpPr>
              <a:stCxn id="35" idx="2"/>
              <a:endCxn id="3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71;p30">
              <a:extLst>
                <a:ext uri="{FF2B5EF4-FFF2-40B4-BE49-F238E27FC236}">
                  <a16:creationId xmlns:a16="http://schemas.microsoft.com/office/drawing/2014/main" id="{22D8A08C-38E2-7B14-980F-7D52884DAB47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372;p30">
              <a:extLst>
                <a:ext uri="{FF2B5EF4-FFF2-40B4-BE49-F238E27FC236}">
                  <a16:creationId xmlns:a16="http://schemas.microsoft.com/office/drawing/2014/main" id="{E0A943FB-8EB5-027E-FF03-3BF4653A617F}"/>
                </a:ext>
              </a:extLst>
            </p:cNvPr>
            <p:cNvCxnSpPr>
              <a:cxnSpLocks/>
              <a:stCxn id="36" idx="2"/>
              <a:endCxn id="34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" name="Google Shape;373;p30">
            <a:extLst>
              <a:ext uri="{FF2B5EF4-FFF2-40B4-BE49-F238E27FC236}">
                <a16:creationId xmlns:a16="http://schemas.microsoft.com/office/drawing/2014/main" id="{B6C986E5-87DB-983B-535E-7EE6CBC0FF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377;p30">
            <a:extLst>
              <a:ext uri="{FF2B5EF4-FFF2-40B4-BE49-F238E27FC236}">
                <a16:creationId xmlns:a16="http://schemas.microsoft.com/office/drawing/2014/main" id="{0A0A9DE5-2F93-A9C8-2A33-07F570108785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 flipV="1">
            <a:off x="4544337" y="2383393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78;p30">
            <a:extLst>
              <a:ext uri="{FF2B5EF4-FFF2-40B4-BE49-F238E27FC236}">
                <a16:creationId xmlns:a16="http://schemas.microsoft.com/office/drawing/2014/main" id="{0286C75F-C6F9-AAD4-F045-AA949F96C761}"/>
              </a:ext>
            </a:extLst>
          </p:cNvPr>
          <p:cNvCxnSpPr>
            <a:stCxn id="31" idx="6"/>
            <a:endCxn id="35" idx="2"/>
          </p:cNvCxnSpPr>
          <p:nvPr/>
        </p:nvCxnSpPr>
        <p:spPr>
          <a:xfrm>
            <a:off x="4544337" y="1961709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" name="Google Shape;379;p30">
            <a:extLst>
              <a:ext uri="{FF2B5EF4-FFF2-40B4-BE49-F238E27FC236}">
                <a16:creationId xmlns:a16="http://schemas.microsoft.com/office/drawing/2014/main" id="{0F4491C0-E810-A94F-681A-F875EF5E74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80;p30">
            <a:extLst>
              <a:ext uri="{FF2B5EF4-FFF2-40B4-BE49-F238E27FC236}">
                <a16:creationId xmlns:a16="http://schemas.microsoft.com/office/drawing/2014/main" id="{787017B1-DCD9-CB6A-D968-54BBB3D0103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82;p30">
            <a:extLst>
              <a:ext uri="{FF2B5EF4-FFF2-40B4-BE49-F238E27FC236}">
                <a16:creationId xmlns:a16="http://schemas.microsoft.com/office/drawing/2014/main" id="{1EB998DA-F35D-F544-841B-068C2AB1261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0FD708-4F7D-CADE-5D5C-A9102D730782}"/>
                  </a:ext>
                </a:extLst>
              </p:cNvPr>
              <p:cNvSpPr txBox="1"/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0FD708-4F7D-CADE-5D5C-A9102D730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3" y="1727970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77E65C4-878A-F2EC-9BC2-0E62E23114D4}"/>
                  </a:ext>
                </a:extLst>
              </p:cNvPr>
              <p:cNvSpPr txBox="1"/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77E65C4-878A-F2EC-9BC2-0E62E231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92" y="3763530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501BEC-51D7-70F9-4195-70B0F16E97FA}"/>
                  </a:ext>
                </a:extLst>
              </p:cNvPr>
              <p:cNvSpPr txBox="1"/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501BEC-51D7-70F9-4195-70B0F16E9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99" y="1878778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2B8040-74D6-08FF-56EB-6124325487FF}"/>
                  </a:ext>
                </a:extLst>
              </p:cNvPr>
              <p:cNvSpPr txBox="1"/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2B8040-74D6-08FF-56EB-612432548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023" y="2134843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BF86C2-2727-9F98-3728-94503511711F}"/>
                  </a:ext>
                </a:extLst>
              </p:cNvPr>
              <p:cNvSpPr txBox="1"/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BF86C2-2727-9F98-3728-945035117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18" y="3091568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AD4F4B-62CA-556D-6BC2-6234D449E813}"/>
                  </a:ext>
                </a:extLst>
              </p:cNvPr>
              <p:cNvSpPr txBox="1"/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AD4F4B-62CA-556D-6BC2-6234D449E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38" y="3564934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C300850-27A7-2A61-7E9B-FB10B2168304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C300850-27A7-2A61-7E9B-FB10B2168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blipFill>
                <a:blip r:embed="rId14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554;p35">
                <a:extLst>
                  <a:ext uri="{FF2B5EF4-FFF2-40B4-BE49-F238E27FC236}">
                    <a16:creationId xmlns:a16="http://schemas.microsoft.com/office/drawing/2014/main" id="{5DA73D69-A97D-435E-CA05-24033BFEFA2A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1524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</a:pPr>
                <a:endParaRPr lang="en-GB" sz="1200" dirty="0"/>
              </a:p>
            </p:txBody>
          </p:sp>
        </mc:Choice>
        <mc:Fallback>
          <p:sp>
            <p:nvSpPr>
              <p:cNvPr id="3" name="Google Shape;554;p35">
                <a:extLst>
                  <a:ext uri="{FF2B5EF4-FFF2-40B4-BE49-F238E27FC236}">
                    <a16:creationId xmlns:a16="http://schemas.microsoft.com/office/drawing/2014/main" id="{5DA73D69-A97D-435E-CA05-24033BFEF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9381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062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Use a (deep) neural network to </a:t>
            </a:r>
            <a:r>
              <a:rPr lang="en-GB" sz="1100" b="1" dirty="0"/>
              <a:t>approximate</a:t>
            </a:r>
            <a:r>
              <a:rPr lang="en-GB" sz="1100" dirty="0"/>
              <a:t> an unknown </a:t>
            </a:r>
            <a:r>
              <a:rPr lang="en-GB" sz="1100" b="1" dirty="0"/>
              <a:t>function</a:t>
            </a:r>
            <a:endParaRPr sz="1100" b="1" dirty="0"/>
          </a:p>
        </p:txBody>
      </p:sp>
      <p:grpSp>
        <p:nvGrpSpPr>
          <p:cNvPr id="30" name="Google Shape;360;p30">
            <a:extLst>
              <a:ext uri="{FF2B5EF4-FFF2-40B4-BE49-F238E27FC236}">
                <a16:creationId xmlns:a16="http://schemas.microsoft.com/office/drawing/2014/main" id="{477C8EB5-D126-E9C7-3EBC-3BD223066289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31" name="Google Shape;361;p30">
              <a:extLst>
                <a:ext uri="{FF2B5EF4-FFF2-40B4-BE49-F238E27FC236}">
                  <a16:creationId xmlns:a16="http://schemas.microsoft.com/office/drawing/2014/main" id="{69E3A151-D619-3A22-6546-FDDCDA8E4C1B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2;p30">
              <a:extLst>
                <a:ext uri="{FF2B5EF4-FFF2-40B4-BE49-F238E27FC236}">
                  <a16:creationId xmlns:a16="http://schemas.microsoft.com/office/drawing/2014/main" id="{80B15FB8-9886-0203-F10B-EFBD057DA940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3;p30">
              <a:extLst>
                <a:ext uri="{FF2B5EF4-FFF2-40B4-BE49-F238E27FC236}">
                  <a16:creationId xmlns:a16="http://schemas.microsoft.com/office/drawing/2014/main" id="{E19A9232-E7F8-041B-5EBE-2E5AC44D0790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4;p30">
              <a:extLst>
                <a:ext uri="{FF2B5EF4-FFF2-40B4-BE49-F238E27FC236}">
                  <a16:creationId xmlns:a16="http://schemas.microsoft.com/office/drawing/2014/main" id="{EB5073AF-55EB-030A-BEF0-FE2CA6D51361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5;p30">
              <a:extLst>
                <a:ext uri="{FF2B5EF4-FFF2-40B4-BE49-F238E27FC236}">
                  <a16:creationId xmlns:a16="http://schemas.microsoft.com/office/drawing/2014/main" id="{7A31858B-3F58-6194-3FF4-3D575518E643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6;p30">
              <a:extLst>
                <a:ext uri="{FF2B5EF4-FFF2-40B4-BE49-F238E27FC236}">
                  <a16:creationId xmlns:a16="http://schemas.microsoft.com/office/drawing/2014/main" id="{88EDA813-9D1F-D33B-9E22-3B51AF5E6EA9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67;p30">
              <a:extLst>
                <a:ext uri="{FF2B5EF4-FFF2-40B4-BE49-F238E27FC236}">
                  <a16:creationId xmlns:a16="http://schemas.microsoft.com/office/drawing/2014/main" id="{5094D160-E614-1A5D-3055-77CF6359CC9B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68;p30">
              <a:extLst>
                <a:ext uri="{FF2B5EF4-FFF2-40B4-BE49-F238E27FC236}">
                  <a16:creationId xmlns:a16="http://schemas.microsoft.com/office/drawing/2014/main" id="{79F1ECB3-3EAD-6336-8D65-4EFAE8D56B87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69;p30">
              <a:extLst>
                <a:ext uri="{FF2B5EF4-FFF2-40B4-BE49-F238E27FC236}">
                  <a16:creationId xmlns:a16="http://schemas.microsoft.com/office/drawing/2014/main" id="{2D2B5A20-D923-427A-DCA0-31DF942E55ED}"/>
                </a:ext>
              </a:extLst>
            </p:cNvPr>
            <p:cNvCxnSpPr>
              <a:stCxn id="33" idx="6"/>
              <a:endCxn id="35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370;p30">
              <a:extLst>
                <a:ext uri="{FF2B5EF4-FFF2-40B4-BE49-F238E27FC236}">
                  <a16:creationId xmlns:a16="http://schemas.microsoft.com/office/drawing/2014/main" id="{9A1A5D27-BAFA-6D44-6BBE-2B09FC3D6FE3}"/>
                </a:ext>
              </a:extLst>
            </p:cNvPr>
            <p:cNvCxnSpPr>
              <a:stCxn id="35" idx="2"/>
              <a:endCxn id="3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71;p30">
              <a:extLst>
                <a:ext uri="{FF2B5EF4-FFF2-40B4-BE49-F238E27FC236}">
                  <a16:creationId xmlns:a16="http://schemas.microsoft.com/office/drawing/2014/main" id="{0BADBA2C-E07D-3B65-5DC4-094510AB998C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372;p30">
              <a:extLst>
                <a:ext uri="{FF2B5EF4-FFF2-40B4-BE49-F238E27FC236}">
                  <a16:creationId xmlns:a16="http://schemas.microsoft.com/office/drawing/2014/main" id="{F6C220D4-A55F-597D-C158-4DDC0A9BF2BA}"/>
                </a:ext>
              </a:extLst>
            </p:cNvPr>
            <p:cNvCxnSpPr>
              <a:cxnSpLocks/>
              <a:stCxn id="36" idx="2"/>
              <a:endCxn id="34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" name="Google Shape;373;p30">
            <a:extLst>
              <a:ext uri="{FF2B5EF4-FFF2-40B4-BE49-F238E27FC236}">
                <a16:creationId xmlns:a16="http://schemas.microsoft.com/office/drawing/2014/main" id="{97DBD115-A400-1DAF-C1C1-32659F52A4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377;p30">
            <a:extLst>
              <a:ext uri="{FF2B5EF4-FFF2-40B4-BE49-F238E27FC236}">
                <a16:creationId xmlns:a16="http://schemas.microsoft.com/office/drawing/2014/main" id="{579F1B1D-D972-5BE8-16D8-EABDC9363956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78;p30">
            <a:extLst>
              <a:ext uri="{FF2B5EF4-FFF2-40B4-BE49-F238E27FC236}">
                <a16:creationId xmlns:a16="http://schemas.microsoft.com/office/drawing/2014/main" id="{DC3EB005-155B-06E1-3CD0-0EDFEB4E5456}"/>
              </a:ext>
            </a:extLst>
          </p:cNvPr>
          <p:cNvCxnSpPr>
            <a:stCxn id="31" idx="6"/>
            <a:endCxn id="35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" name="Google Shape;379;p30">
            <a:extLst>
              <a:ext uri="{FF2B5EF4-FFF2-40B4-BE49-F238E27FC236}">
                <a16:creationId xmlns:a16="http://schemas.microsoft.com/office/drawing/2014/main" id="{A4F9DA4C-EE44-9C87-C0EA-6A1B7D9447E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80;p30">
            <a:extLst>
              <a:ext uri="{FF2B5EF4-FFF2-40B4-BE49-F238E27FC236}">
                <a16:creationId xmlns:a16="http://schemas.microsoft.com/office/drawing/2014/main" id="{3DC5A964-DD99-711C-E20A-6B6EC94105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82;p30">
            <a:extLst>
              <a:ext uri="{FF2B5EF4-FFF2-40B4-BE49-F238E27FC236}">
                <a16:creationId xmlns:a16="http://schemas.microsoft.com/office/drawing/2014/main" id="{F896C73D-7D62-6F95-84F2-95D8D7E7A2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524F33-E5CB-A605-786B-8E16774E7273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524F33-E5CB-A605-786B-8E16774E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11F623-85F9-AF39-646B-893F20358BAB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11F623-85F9-AF39-646B-893F2035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9DC214-7CCF-33B3-C0FA-9D37ACEB28C9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9DC214-7CCF-33B3-C0FA-9D37ACEB2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35FF80-5AC9-5329-AAFD-06CD99A4BC3B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35FF80-5AC9-5329-AAFD-06CD99A4B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BDB6D9C-AB37-2B39-90F7-81E64F1A9DF6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BDB6D9C-AB37-2B39-90F7-81E64F1A9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D0505D-B150-248D-538D-C6DAFA9620F2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D0505D-B150-248D-538D-C6DAFA96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55F48-D4E2-903E-823B-E842AFE9C3A7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855F48-D4E2-903E-823B-E842AFE9C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blipFill>
                <a:blip r:embed="rId14"/>
                <a:stretch>
                  <a:fillRect l="-2703"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Google Shape;365;p30">
            <a:extLst>
              <a:ext uri="{FF2B5EF4-FFF2-40B4-BE49-F238E27FC236}">
                <a16:creationId xmlns:a16="http://schemas.microsoft.com/office/drawing/2014/main" id="{65A8374E-0BA4-1949-1B99-558322D5397D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8A7D3C-0E26-6CA2-D886-CEEC7AF4B4E6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8A7D3C-0E26-6CA2-D886-CEEC7AF4B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Google Shape;369;p30">
            <a:extLst>
              <a:ext uri="{FF2B5EF4-FFF2-40B4-BE49-F238E27FC236}">
                <a16:creationId xmlns:a16="http://schemas.microsoft.com/office/drawing/2014/main" id="{31410AC7-5E17-59A1-2334-FCE830A2416D}"/>
              </a:ext>
            </a:extLst>
          </p:cNvPr>
          <p:cNvCxnSpPr>
            <a:cxnSpLocks/>
            <a:stCxn id="60" idx="7"/>
            <a:endCxn id="35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369;p30">
            <a:extLst>
              <a:ext uri="{FF2B5EF4-FFF2-40B4-BE49-F238E27FC236}">
                <a16:creationId xmlns:a16="http://schemas.microsoft.com/office/drawing/2014/main" id="{A235B153-4D6C-611B-614C-5C6977866AA1}"/>
              </a:ext>
            </a:extLst>
          </p:cNvPr>
          <p:cNvCxnSpPr>
            <a:cxnSpLocks/>
            <a:stCxn id="60" idx="7"/>
            <a:endCxn id="34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881831D8-6109-8D9C-50D0-9C48CF382450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881831D8-6109-8D9C-50D0-9C48CF382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106C225-E105-9ACC-1275-4CAB9FC4A002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106C225-E105-9ACC-1275-4CAB9FC4A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5" name="Google Shape;365;p30">
            <a:extLst>
              <a:ext uri="{FF2B5EF4-FFF2-40B4-BE49-F238E27FC236}">
                <a16:creationId xmlns:a16="http://schemas.microsoft.com/office/drawing/2014/main" id="{3866FB23-D050-29D3-4D79-2D50CD8F5EC3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75" name="Google Shape;369;p30">
            <a:extLst>
              <a:ext uri="{FF2B5EF4-FFF2-40B4-BE49-F238E27FC236}">
                <a16:creationId xmlns:a16="http://schemas.microsoft.com/office/drawing/2014/main" id="{981003E4-5FC7-95E2-59AD-D81589EC76F3}"/>
              </a:ext>
            </a:extLst>
          </p:cNvPr>
          <p:cNvCxnSpPr>
            <a:cxnSpLocks/>
            <a:stCxn id="455" idx="7"/>
            <a:endCxn id="36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077C65AD-6C3C-BB9C-A4E0-AD72FACFFA21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077C65AD-6C3C-BB9C-A4E0-AD72FACFF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3" name="Google Shape;554;p35">
                <a:extLst>
                  <a:ext uri="{FF2B5EF4-FFF2-40B4-BE49-F238E27FC236}">
                    <a16:creationId xmlns:a16="http://schemas.microsoft.com/office/drawing/2014/main" id="{7FEE6D96-4396-8491-023C-67A1BB553710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11228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200" dirty="0"/>
              </a:p>
            </p:txBody>
          </p:sp>
        </mc:Choice>
        <mc:Fallback>
          <p:sp>
            <p:nvSpPr>
              <p:cNvPr id="493" name="Google Shape;554;p35">
                <a:extLst>
                  <a:ext uri="{FF2B5EF4-FFF2-40B4-BE49-F238E27FC236}">
                    <a16:creationId xmlns:a16="http://schemas.microsoft.com/office/drawing/2014/main" id="{7FEE6D96-4396-8491-023C-67A1BB553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1228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0" name="Google Shape;80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6" name="Google Shape;86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solidFill>
                  <a:schemeClr val="lt1"/>
                </a:solidFill>
              </a:rPr>
              <a:t> Prerequisites</a:t>
            </a:r>
            <a:endParaRPr sz="3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D9D9D9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B2DE2-E5F0-DE04-C8DE-9EDBC8645191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B2DE2-E5F0-DE04-C8DE-9EDBC864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93588"/>
              </a:xfrm>
              <a:prstGeom prst="rect">
                <a:avLst/>
              </a:prstGeom>
              <a:blipFill>
                <a:blip r:embed="rId4"/>
                <a:stretch>
                  <a:fillRect l="-2703"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oogle Shape;360;p30">
            <a:extLst>
              <a:ext uri="{FF2B5EF4-FFF2-40B4-BE49-F238E27FC236}">
                <a16:creationId xmlns:a16="http://schemas.microsoft.com/office/drawing/2014/main" id="{8FFE3618-3116-8A1B-6C7D-454A216F81EE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61" name="Google Shape;361;p30">
              <a:extLst>
                <a:ext uri="{FF2B5EF4-FFF2-40B4-BE49-F238E27FC236}">
                  <a16:creationId xmlns:a16="http://schemas.microsoft.com/office/drawing/2014/main" id="{01674756-9519-3BF9-B52A-ED990934485A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2;p30">
              <a:extLst>
                <a:ext uri="{FF2B5EF4-FFF2-40B4-BE49-F238E27FC236}">
                  <a16:creationId xmlns:a16="http://schemas.microsoft.com/office/drawing/2014/main" id="{A85A4286-4AC3-ECD4-AEA0-D9E4981BA222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;p30">
              <a:extLst>
                <a:ext uri="{FF2B5EF4-FFF2-40B4-BE49-F238E27FC236}">
                  <a16:creationId xmlns:a16="http://schemas.microsoft.com/office/drawing/2014/main" id="{F6EE6D17-EBD1-2BA4-1EA3-9D9241797990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4;p30">
              <a:extLst>
                <a:ext uri="{FF2B5EF4-FFF2-40B4-BE49-F238E27FC236}">
                  <a16:creationId xmlns:a16="http://schemas.microsoft.com/office/drawing/2014/main" id="{5D35D466-34CD-F85C-74F6-1D8D16111A74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5;p30">
              <a:extLst>
                <a:ext uri="{FF2B5EF4-FFF2-40B4-BE49-F238E27FC236}">
                  <a16:creationId xmlns:a16="http://schemas.microsoft.com/office/drawing/2014/main" id="{A63754A8-6423-346B-8719-BA5CFD25D6DA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366;p30">
              <a:extLst>
                <a:ext uri="{FF2B5EF4-FFF2-40B4-BE49-F238E27FC236}">
                  <a16:creationId xmlns:a16="http://schemas.microsoft.com/office/drawing/2014/main" id="{EDCEE375-154E-A05A-C4FA-172F304C4F38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367;p30">
              <a:extLst>
                <a:ext uri="{FF2B5EF4-FFF2-40B4-BE49-F238E27FC236}">
                  <a16:creationId xmlns:a16="http://schemas.microsoft.com/office/drawing/2014/main" id="{264B8764-26BD-997F-9E72-D1178445A943}"/>
                </a:ext>
              </a:extLst>
            </p:cNvPr>
            <p:cNvCxnSpPr>
              <a:stCxn id="61" idx="6"/>
              <a:endCxn id="448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368;p30">
              <a:extLst>
                <a:ext uri="{FF2B5EF4-FFF2-40B4-BE49-F238E27FC236}">
                  <a16:creationId xmlns:a16="http://schemas.microsoft.com/office/drawing/2014/main" id="{11ACCFA0-FAFE-061C-9FBA-7860FDED8E5F}"/>
                </a:ext>
              </a:extLst>
            </p:cNvPr>
            <p:cNvCxnSpPr>
              <a:stCxn id="62" idx="6"/>
              <a:endCxn id="448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369;p30">
              <a:extLst>
                <a:ext uri="{FF2B5EF4-FFF2-40B4-BE49-F238E27FC236}">
                  <a16:creationId xmlns:a16="http://schemas.microsoft.com/office/drawing/2014/main" id="{435FA6C0-AA70-B0FD-1C12-17FDA14D0A1C}"/>
                </a:ext>
              </a:extLst>
            </p:cNvPr>
            <p:cNvCxnSpPr>
              <a:stCxn id="63" idx="6"/>
              <a:endCxn id="449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370;p30">
              <a:extLst>
                <a:ext uri="{FF2B5EF4-FFF2-40B4-BE49-F238E27FC236}">
                  <a16:creationId xmlns:a16="http://schemas.microsoft.com/office/drawing/2014/main" id="{A4438434-6280-D8A3-D8C9-008278C35930}"/>
                </a:ext>
              </a:extLst>
            </p:cNvPr>
            <p:cNvCxnSpPr>
              <a:stCxn id="449" idx="2"/>
              <a:endCxn id="6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371;p30">
              <a:extLst>
                <a:ext uri="{FF2B5EF4-FFF2-40B4-BE49-F238E27FC236}">
                  <a16:creationId xmlns:a16="http://schemas.microsoft.com/office/drawing/2014/main" id="{46E23027-24E1-4567-4864-1D0F507B8542}"/>
                </a:ext>
              </a:extLst>
            </p:cNvPr>
            <p:cNvCxnSpPr>
              <a:cxnSpLocks/>
              <a:stCxn id="449" idx="6"/>
              <a:endCxn id="450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372;p30">
              <a:extLst>
                <a:ext uri="{FF2B5EF4-FFF2-40B4-BE49-F238E27FC236}">
                  <a16:creationId xmlns:a16="http://schemas.microsoft.com/office/drawing/2014/main" id="{DAEAAFD3-4836-6532-5D0E-756F63D7E2FB}"/>
                </a:ext>
              </a:extLst>
            </p:cNvPr>
            <p:cNvCxnSpPr>
              <a:cxnSpLocks/>
              <a:stCxn id="450" idx="2"/>
              <a:endCxn id="448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7" name="Google Shape;373;p30">
            <a:extLst>
              <a:ext uri="{FF2B5EF4-FFF2-40B4-BE49-F238E27FC236}">
                <a16:creationId xmlns:a16="http://schemas.microsoft.com/office/drawing/2014/main" id="{9E00769F-8BB6-3EC7-E618-754B6533FD0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377;p30">
            <a:extLst>
              <a:ext uri="{FF2B5EF4-FFF2-40B4-BE49-F238E27FC236}">
                <a16:creationId xmlns:a16="http://schemas.microsoft.com/office/drawing/2014/main" id="{3C5841C5-EC9F-5287-E858-5CEFFEC87903}"/>
              </a:ext>
            </a:extLst>
          </p:cNvPr>
          <p:cNvCxnSpPr>
            <a:stCxn id="63" idx="6"/>
            <a:endCxn id="448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378;p30">
            <a:extLst>
              <a:ext uri="{FF2B5EF4-FFF2-40B4-BE49-F238E27FC236}">
                <a16:creationId xmlns:a16="http://schemas.microsoft.com/office/drawing/2014/main" id="{01886060-D70F-5B14-0C1E-4A960254AC67}"/>
              </a:ext>
            </a:extLst>
          </p:cNvPr>
          <p:cNvCxnSpPr>
            <a:stCxn id="61" idx="6"/>
            <a:endCxn id="449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0" name="Google Shape;379;p30">
            <a:extLst>
              <a:ext uri="{FF2B5EF4-FFF2-40B4-BE49-F238E27FC236}">
                <a16:creationId xmlns:a16="http://schemas.microsoft.com/office/drawing/2014/main" id="{F5A772A1-840A-E971-BD64-0DD085107A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380;p30">
            <a:extLst>
              <a:ext uri="{FF2B5EF4-FFF2-40B4-BE49-F238E27FC236}">
                <a16:creationId xmlns:a16="http://schemas.microsoft.com/office/drawing/2014/main" id="{86008C19-C413-6BE1-6777-FE5F20B6DA5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382;p30">
            <a:extLst>
              <a:ext uri="{FF2B5EF4-FFF2-40B4-BE49-F238E27FC236}">
                <a16:creationId xmlns:a16="http://schemas.microsoft.com/office/drawing/2014/main" id="{F1FDA7DF-EE78-D71D-F564-9BEE66C0EA1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A312060D-D29D-9C21-53C8-5EB6FEA819AF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A312060D-D29D-9C21-53C8-5EB6FEA81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8ED213EB-1DD1-A99B-FBA6-CF2CAA85D69C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8ED213EB-1DD1-A99B-FBA6-CF2CAA85D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6B7726A1-E612-59FB-4014-B7B766D50CF9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6B7726A1-E612-59FB-4014-B7B766D5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F3DFFCF9-16A3-31C0-C292-51FF83A8A80D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F3DFFCF9-16A3-31C0-C292-51FF83A8A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38C895C6-07CB-8BB6-2371-98F1F4D7FF85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38C895C6-07CB-8BB6-2371-98F1F4D7F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955C794-8205-57DA-54E1-755335482160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955C794-8205-57DA-54E1-755335482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4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40DA9644-CCC3-2147-CC62-1B656CAFA733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40DA9644-CCC3-2147-CC62-1B656CAFA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0" name="Google Shape;369;p30">
            <a:extLst>
              <a:ext uri="{FF2B5EF4-FFF2-40B4-BE49-F238E27FC236}">
                <a16:creationId xmlns:a16="http://schemas.microsoft.com/office/drawing/2014/main" id="{3B905279-BE1D-50C0-3FE6-A86CAE7C1494}"/>
              </a:ext>
            </a:extLst>
          </p:cNvPr>
          <p:cNvCxnSpPr>
            <a:cxnSpLocks/>
            <a:endCxn id="449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369;p30">
            <a:extLst>
              <a:ext uri="{FF2B5EF4-FFF2-40B4-BE49-F238E27FC236}">
                <a16:creationId xmlns:a16="http://schemas.microsoft.com/office/drawing/2014/main" id="{597E90F1-4124-9867-8659-5671C66DA5F3}"/>
              </a:ext>
            </a:extLst>
          </p:cNvPr>
          <p:cNvCxnSpPr>
            <a:cxnSpLocks/>
            <a:endCxn id="448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44C46A22-3B78-2B8C-6594-80AF52691F9D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44C46A22-3B78-2B8C-6594-80AF52691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F0B64937-73AB-5E4B-C7EA-183DE253992C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F0B64937-73AB-5E4B-C7EA-183DE2539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Google Shape;365;p30">
            <a:extLst>
              <a:ext uri="{FF2B5EF4-FFF2-40B4-BE49-F238E27FC236}">
                <a16:creationId xmlns:a16="http://schemas.microsoft.com/office/drawing/2014/main" id="{F22328EE-037A-9198-4249-0369A9F9619F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75" name="Google Shape;369;p30">
            <a:extLst>
              <a:ext uri="{FF2B5EF4-FFF2-40B4-BE49-F238E27FC236}">
                <a16:creationId xmlns:a16="http://schemas.microsoft.com/office/drawing/2014/main" id="{0F0FADBB-F638-87F5-3702-1F4EF3BE149D}"/>
              </a:ext>
            </a:extLst>
          </p:cNvPr>
          <p:cNvCxnSpPr>
            <a:cxnSpLocks/>
            <a:stCxn id="474" idx="7"/>
            <a:endCxn id="450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E9A6D2D-0C47-29A9-0039-1C9FF3BF0245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E9A6D2D-0C47-29A9-0039-1C9FF3BF0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7" name="Google Shape;365;p30">
            <a:extLst>
              <a:ext uri="{FF2B5EF4-FFF2-40B4-BE49-F238E27FC236}">
                <a16:creationId xmlns:a16="http://schemas.microsoft.com/office/drawing/2014/main" id="{4891E754-9C10-584A-1BEB-73716AF2A0E0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964BBEE1-E270-419A-AC28-409232002A85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151214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964BBEE1-E270-419A-AC28-409232002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1512144" cy="353302"/>
              </a:xfrm>
              <a:prstGeom prst="rect">
                <a:avLst/>
              </a:prstGeom>
              <a:blipFill>
                <a:blip r:embed="rId19"/>
                <a:stretch>
                  <a:fillRect l="-3333" t="-17241" r="-5833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0" name="Google Shape;554;p35">
                <a:extLst>
                  <a:ext uri="{FF2B5EF4-FFF2-40B4-BE49-F238E27FC236}">
                    <a16:creationId xmlns:a16="http://schemas.microsoft.com/office/drawing/2014/main" id="{18D3D37E-1563-7E51-9EEE-D3D8D39A7989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1492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Dot product</a:t>
                </a:r>
              </a:p>
            </p:txBody>
          </p:sp>
        </mc:Choice>
        <mc:Fallback>
          <p:sp>
            <p:nvSpPr>
              <p:cNvPr id="480" name="Google Shape;554;p35">
                <a:extLst>
                  <a:ext uri="{FF2B5EF4-FFF2-40B4-BE49-F238E27FC236}">
                    <a16:creationId xmlns:a16="http://schemas.microsoft.com/office/drawing/2014/main" id="{18D3D37E-1563-7E51-9EEE-D3D8D39A7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4921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>
          <a:extLst>
            <a:ext uri="{FF2B5EF4-FFF2-40B4-BE49-F238E27FC236}">
              <a16:creationId xmlns:a16="http://schemas.microsoft.com/office/drawing/2014/main" id="{B1724F05-CED7-8CE6-0E58-7C2EC14D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>
            <a:extLst>
              <a:ext uri="{FF2B5EF4-FFF2-40B4-BE49-F238E27FC236}">
                <a16:creationId xmlns:a16="http://schemas.microsoft.com/office/drawing/2014/main" id="{799B222E-52D1-7F74-7AF5-241771490C0A}"/>
              </a:ext>
            </a:extLst>
          </p:cNvPr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4">
            <a:extLst>
              <a:ext uri="{FF2B5EF4-FFF2-40B4-BE49-F238E27FC236}">
                <a16:creationId xmlns:a16="http://schemas.microsoft.com/office/drawing/2014/main" id="{977E4193-412F-AEE7-5F53-9115A5C2FC72}"/>
              </a:ext>
            </a:extLst>
          </p:cNvPr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">
            <a:extLst>
              <a:ext uri="{FF2B5EF4-FFF2-40B4-BE49-F238E27FC236}">
                <a16:creationId xmlns:a16="http://schemas.microsoft.com/office/drawing/2014/main" id="{4FEA2A7E-78B0-AC54-2141-F8A6D4F5389B}"/>
              </a:ext>
            </a:extLst>
          </p:cNvPr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>
            <a:extLst>
              <a:ext uri="{FF2B5EF4-FFF2-40B4-BE49-F238E27FC236}">
                <a16:creationId xmlns:a16="http://schemas.microsoft.com/office/drawing/2014/main" id="{53F3E69B-435B-F4C5-76C6-402C1B2FAF97}"/>
              </a:ext>
            </a:extLst>
          </p:cNvPr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6" name="Google Shape;496;p34">
            <a:extLst>
              <a:ext uri="{FF2B5EF4-FFF2-40B4-BE49-F238E27FC236}">
                <a16:creationId xmlns:a16="http://schemas.microsoft.com/office/drawing/2014/main" id="{722FF9FE-30B9-768E-11CE-FE9C3604C5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>
            <a:extLst>
              <a:ext uri="{FF2B5EF4-FFF2-40B4-BE49-F238E27FC236}">
                <a16:creationId xmlns:a16="http://schemas.microsoft.com/office/drawing/2014/main" id="{63F9F024-6440-918C-3CCB-9B2962B2D178}"/>
              </a:ext>
            </a:extLst>
          </p:cNvPr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4">
            <a:extLst>
              <a:ext uri="{FF2B5EF4-FFF2-40B4-BE49-F238E27FC236}">
                <a16:creationId xmlns:a16="http://schemas.microsoft.com/office/drawing/2014/main" id="{A636CC63-AF43-C567-170E-BE8CFD5803B4}"/>
              </a:ext>
            </a:extLst>
          </p:cNvPr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>
            <a:extLst>
              <a:ext uri="{FF2B5EF4-FFF2-40B4-BE49-F238E27FC236}">
                <a16:creationId xmlns:a16="http://schemas.microsoft.com/office/drawing/2014/main" id="{748783C9-72F3-59EB-316F-935FFEE250E1}"/>
              </a:ext>
            </a:extLst>
          </p:cNvPr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>
            <a:extLst>
              <a:ext uri="{FF2B5EF4-FFF2-40B4-BE49-F238E27FC236}">
                <a16:creationId xmlns:a16="http://schemas.microsoft.com/office/drawing/2014/main" id="{0D09048E-EA85-55B3-9392-AF6347366740}"/>
              </a:ext>
            </a:extLst>
          </p:cNvPr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864D80-E748-A2A7-3271-C73E57FDEA12}"/>
                  </a:ext>
                </a:extLst>
              </p:cNvPr>
              <p:cNvSpPr txBox="1"/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864D80-E748-A2A7-3271-C73E57FDE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blipFill>
                <a:blip r:embed="rId4"/>
                <a:stretch>
                  <a:fillRect t="-73846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oogle Shape;360;p30">
            <a:extLst>
              <a:ext uri="{FF2B5EF4-FFF2-40B4-BE49-F238E27FC236}">
                <a16:creationId xmlns:a16="http://schemas.microsoft.com/office/drawing/2014/main" id="{5343CBCF-9F50-1979-794E-C7D899AE7D3C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61" name="Google Shape;361;p30">
              <a:extLst>
                <a:ext uri="{FF2B5EF4-FFF2-40B4-BE49-F238E27FC236}">
                  <a16:creationId xmlns:a16="http://schemas.microsoft.com/office/drawing/2014/main" id="{0953129C-76AE-CE74-0DF3-66FFCDECF932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2;p30">
              <a:extLst>
                <a:ext uri="{FF2B5EF4-FFF2-40B4-BE49-F238E27FC236}">
                  <a16:creationId xmlns:a16="http://schemas.microsoft.com/office/drawing/2014/main" id="{260D3022-9990-8E98-184B-E5A19BCCCCBD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;p30">
              <a:extLst>
                <a:ext uri="{FF2B5EF4-FFF2-40B4-BE49-F238E27FC236}">
                  <a16:creationId xmlns:a16="http://schemas.microsoft.com/office/drawing/2014/main" id="{0393255E-3FA0-8D58-79DF-C98354B81E94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4;p30">
              <a:extLst>
                <a:ext uri="{FF2B5EF4-FFF2-40B4-BE49-F238E27FC236}">
                  <a16:creationId xmlns:a16="http://schemas.microsoft.com/office/drawing/2014/main" id="{ED8D8A1B-6C9C-C96C-DEB3-2F113869A0A7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5;p30">
              <a:extLst>
                <a:ext uri="{FF2B5EF4-FFF2-40B4-BE49-F238E27FC236}">
                  <a16:creationId xmlns:a16="http://schemas.microsoft.com/office/drawing/2014/main" id="{72BE5269-928B-E1DF-3FAE-EE7D93A90EED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366;p30">
              <a:extLst>
                <a:ext uri="{FF2B5EF4-FFF2-40B4-BE49-F238E27FC236}">
                  <a16:creationId xmlns:a16="http://schemas.microsoft.com/office/drawing/2014/main" id="{56EF1294-B2DF-3834-B671-C1DB40929517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367;p30">
              <a:extLst>
                <a:ext uri="{FF2B5EF4-FFF2-40B4-BE49-F238E27FC236}">
                  <a16:creationId xmlns:a16="http://schemas.microsoft.com/office/drawing/2014/main" id="{759B9C03-AD46-31F8-7BD5-6D08155190DF}"/>
                </a:ext>
              </a:extLst>
            </p:cNvPr>
            <p:cNvCxnSpPr>
              <a:stCxn id="61" idx="6"/>
              <a:endCxn id="448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368;p30">
              <a:extLst>
                <a:ext uri="{FF2B5EF4-FFF2-40B4-BE49-F238E27FC236}">
                  <a16:creationId xmlns:a16="http://schemas.microsoft.com/office/drawing/2014/main" id="{86DAC885-E181-5D73-6174-D787CF1518B1}"/>
                </a:ext>
              </a:extLst>
            </p:cNvPr>
            <p:cNvCxnSpPr>
              <a:stCxn id="62" idx="6"/>
              <a:endCxn id="448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369;p30">
              <a:extLst>
                <a:ext uri="{FF2B5EF4-FFF2-40B4-BE49-F238E27FC236}">
                  <a16:creationId xmlns:a16="http://schemas.microsoft.com/office/drawing/2014/main" id="{308BA875-AB81-4C63-07FB-73D295BE46B7}"/>
                </a:ext>
              </a:extLst>
            </p:cNvPr>
            <p:cNvCxnSpPr>
              <a:stCxn id="63" idx="6"/>
              <a:endCxn id="449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370;p30">
              <a:extLst>
                <a:ext uri="{FF2B5EF4-FFF2-40B4-BE49-F238E27FC236}">
                  <a16:creationId xmlns:a16="http://schemas.microsoft.com/office/drawing/2014/main" id="{47A41887-1789-521A-EF55-1299DF6AB791}"/>
                </a:ext>
              </a:extLst>
            </p:cNvPr>
            <p:cNvCxnSpPr>
              <a:stCxn id="449" idx="2"/>
              <a:endCxn id="62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371;p30">
              <a:extLst>
                <a:ext uri="{FF2B5EF4-FFF2-40B4-BE49-F238E27FC236}">
                  <a16:creationId xmlns:a16="http://schemas.microsoft.com/office/drawing/2014/main" id="{3014D313-7BF3-E392-E834-98C1D0478C87}"/>
                </a:ext>
              </a:extLst>
            </p:cNvPr>
            <p:cNvCxnSpPr>
              <a:cxnSpLocks/>
              <a:stCxn id="449" idx="6"/>
              <a:endCxn id="450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372;p30">
              <a:extLst>
                <a:ext uri="{FF2B5EF4-FFF2-40B4-BE49-F238E27FC236}">
                  <a16:creationId xmlns:a16="http://schemas.microsoft.com/office/drawing/2014/main" id="{4847D477-FB0F-CD84-F1B4-643B14BCD08A}"/>
                </a:ext>
              </a:extLst>
            </p:cNvPr>
            <p:cNvCxnSpPr>
              <a:cxnSpLocks/>
              <a:stCxn id="450" idx="2"/>
              <a:endCxn id="448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7" name="Google Shape;373;p30">
            <a:extLst>
              <a:ext uri="{FF2B5EF4-FFF2-40B4-BE49-F238E27FC236}">
                <a16:creationId xmlns:a16="http://schemas.microsoft.com/office/drawing/2014/main" id="{B86560D0-A796-4A04-DF49-20CC904C9E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377;p30">
            <a:extLst>
              <a:ext uri="{FF2B5EF4-FFF2-40B4-BE49-F238E27FC236}">
                <a16:creationId xmlns:a16="http://schemas.microsoft.com/office/drawing/2014/main" id="{01A43E63-1619-648F-FA29-67CDAEDA4519}"/>
              </a:ext>
            </a:extLst>
          </p:cNvPr>
          <p:cNvCxnSpPr>
            <a:stCxn id="63" idx="6"/>
            <a:endCxn id="448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378;p30">
            <a:extLst>
              <a:ext uri="{FF2B5EF4-FFF2-40B4-BE49-F238E27FC236}">
                <a16:creationId xmlns:a16="http://schemas.microsoft.com/office/drawing/2014/main" id="{A6168D18-0956-DC1A-F6BA-49D2E78E0B26}"/>
              </a:ext>
            </a:extLst>
          </p:cNvPr>
          <p:cNvCxnSpPr>
            <a:stCxn id="61" idx="6"/>
            <a:endCxn id="449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0" name="Google Shape;379;p30">
            <a:extLst>
              <a:ext uri="{FF2B5EF4-FFF2-40B4-BE49-F238E27FC236}">
                <a16:creationId xmlns:a16="http://schemas.microsoft.com/office/drawing/2014/main" id="{249318EC-C8F2-BE4F-0242-24BF522F98F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380;p30">
            <a:extLst>
              <a:ext uri="{FF2B5EF4-FFF2-40B4-BE49-F238E27FC236}">
                <a16:creationId xmlns:a16="http://schemas.microsoft.com/office/drawing/2014/main" id="{1AED1192-C236-2642-7CCB-EC1B2AA2876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382;p30">
            <a:extLst>
              <a:ext uri="{FF2B5EF4-FFF2-40B4-BE49-F238E27FC236}">
                <a16:creationId xmlns:a16="http://schemas.microsoft.com/office/drawing/2014/main" id="{7700D3DA-4012-6B71-A3A9-161A160A833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4EFFD860-1183-52C2-22B7-C1451906BF17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4EFFD860-1183-52C2-22B7-C1451906B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3211331A-0414-CF8E-9789-80CE27978FB4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3211331A-0414-CF8E-9789-80CE27978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26D9C286-BE65-EDD9-1FA8-946B745B17C3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26D9C286-BE65-EDD9-1FA8-946B745B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6FF6089E-F97A-29B5-4448-A059246B89D0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6FF6089E-F97A-29B5-4448-A059246B8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04B835A6-C52A-3DF7-4A24-4E126E69CBF2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04B835A6-C52A-3DF7-4A24-4E126E69C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9069C9C-414F-412F-D5BF-12B641D51068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9069C9C-414F-412F-D5BF-12B641D51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4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B2C32E35-E9D8-0C73-ED8E-D69A2BBD391D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B2C32E35-E9D8-0C73-ED8E-D69A2BBD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0" name="Google Shape;369;p30">
            <a:extLst>
              <a:ext uri="{FF2B5EF4-FFF2-40B4-BE49-F238E27FC236}">
                <a16:creationId xmlns:a16="http://schemas.microsoft.com/office/drawing/2014/main" id="{84157871-0ED6-EC05-C810-DE3D80F6EE35}"/>
              </a:ext>
            </a:extLst>
          </p:cNvPr>
          <p:cNvCxnSpPr>
            <a:cxnSpLocks/>
            <a:endCxn id="449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369;p30">
            <a:extLst>
              <a:ext uri="{FF2B5EF4-FFF2-40B4-BE49-F238E27FC236}">
                <a16:creationId xmlns:a16="http://schemas.microsoft.com/office/drawing/2014/main" id="{DE7C681D-4DE0-6125-F61E-98E978C075F9}"/>
              </a:ext>
            </a:extLst>
          </p:cNvPr>
          <p:cNvCxnSpPr>
            <a:cxnSpLocks/>
            <a:endCxn id="448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B8C9AD67-2055-4CAA-E5FC-A572B6E9CF5B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B8C9AD67-2055-4CAA-E5FC-A572B6E9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4ED1E20F-B60D-9314-C1F4-6902CEAA0023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4ED1E20F-B60D-9314-C1F4-6902CEAA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Google Shape;365;p30">
            <a:extLst>
              <a:ext uri="{FF2B5EF4-FFF2-40B4-BE49-F238E27FC236}">
                <a16:creationId xmlns:a16="http://schemas.microsoft.com/office/drawing/2014/main" id="{E2D79A6E-43B7-D3C3-1DEA-7955572075F5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75" name="Google Shape;369;p30">
            <a:extLst>
              <a:ext uri="{FF2B5EF4-FFF2-40B4-BE49-F238E27FC236}">
                <a16:creationId xmlns:a16="http://schemas.microsoft.com/office/drawing/2014/main" id="{745DC573-6773-CC1F-14E2-5B5E8D092728}"/>
              </a:ext>
            </a:extLst>
          </p:cNvPr>
          <p:cNvCxnSpPr>
            <a:cxnSpLocks/>
            <a:stCxn id="474" idx="7"/>
            <a:endCxn id="450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644FE81-41DF-8CFB-A68C-A3965BD2718B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C644FE81-41DF-8CFB-A68C-A3965BD27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7" name="Google Shape;365;p30">
            <a:extLst>
              <a:ext uri="{FF2B5EF4-FFF2-40B4-BE49-F238E27FC236}">
                <a16:creationId xmlns:a16="http://schemas.microsoft.com/office/drawing/2014/main" id="{C9BFD17E-5D70-32FE-40B7-56DAEFAA3B35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530C4E3F-9FCC-3A97-4AD5-2D913D569AE1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1824602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530C4E3F-9FCC-3A97-4AD5-2D913D56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1824602" cy="353302"/>
              </a:xfrm>
              <a:prstGeom prst="rect">
                <a:avLst/>
              </a:prstGeom>
              <a:blipFill>
                <a:blip r:embed="rId19"/>
                <a:stretch>
                  <a:fillRect l="-2759" t="-17241" r="-3448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554;p35">
                <a:extLst>
                  <a:ext uri="{FF2B5EF4-FFF2-40B4-BE49-F238E27FC236}">
                    <a16:creationId xmlns:a16="http://schemas.microsoft.com/office/drawing/2014/main" id="{24089CEF-6064-50DA-9CF7-F28C643BB426}"/>
                  </a:ext>
                </a:extLst>
              </p:cNvPr>
              <p:cNvSpPr txBox="1"/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Dot product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Non-linear activation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sz="1200" dirty="0"/>
              </a:p>
            </p:txBody>
          </p:sp>
        </mc:Choice>
        <mc:Fallback>
          <p:sp>
            <p:nvSpPr>
              <p:cNvPr id="2" name="Google Shape;554;p35">
                <a:extLst>
                  <a:ext uri="{FF2B5EF4-FFF2-40B4-BE49-F238E27FC236}">
                    <a16:creationId xmlns:a16="http://schemas.microsoft.com/office/drawing/2014/main" id="{24089CEF-6064-50DA-9CF7-F28C643BB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595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32" name="Google Shape;532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33" name="Google Shape;5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4" name="Google Shape;554;p35"/>
              <p:cNvSpPr txBox="1"/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Inputs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Weights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200" dirty="0"/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Dot product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/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Char char="●"/>
                </a:pPr>
                <a:r>
                  <a:rPr lang="en-GB" sz="1200" dirty="0"/>
                  <a:t>Non-linear activation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sz="1200" dirty="0"/>
              </a:p>
            </p:txBody>
          </p:sp>
        </mc:Choice>
        <mc:Fallback>
          <p:sp>
            <p:nvSpPr>
              <p:cNvPr id="554" name="Google Shape;554;p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0" y="1913163"/>
                <a:ext cx="2297400" cy="1861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0" name="Google Shape;560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sp>
        <p:nvSpPr>
          <p:cNvPr id="561" name="Google Shape;561;p35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br>
              <a:rPr lang="en-GB" b="1"/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p:grpSp>
        <p:nvGrpSpPr>
          <p:cNvPr id="32" name="Google Shape;360;p30">
            <a:extLst>
              <a:ext uri="{FF2B5EF4-FFF2-40B4-BE49-F238E27FC236}">
                <a16:creationId xmlns:a16="http://schemas.microsoft.com/office/drawing/2014/main" id="{C20EFFCA-A88F-7CCC-23D2-274FA6F6F21E}"/>
              </a:ext>
            </a:extLst>
          </p:cNvPr>
          <p:cNvGrpSpPr/>
          <p:nvPr/>
        </p:nvGrpSpPr>
        <p:grpSpPr>
          <a:xfrm>
            <a:off x="3534222" y="889785"/>
            <a:ext cx="3195103" cy="2401537"/>
            <a:chOff x="4754950" y="1923350"/>
            <a:chExt cx="663890" cy="499000"/>
          </a:xfrm>
        </p:grpSpPr>
        <p:sp>
          <p:nvSpPr>
            <p:cNvPr id="33" name="Google Shape;361;p30">
              <a:extLst>
                <a:ext uri="{FF2B5EF4-FFF2-40B4-BE49-F238E27FC236}">
                  <a16:creationId xmlns:a16="http://schemas.microsoft.com/office/drawing/2014/main" id="{67945929-BD41-20A7-699E-D1F87BA6521E}"/>
                </a:ext>
              </a:extLst>
            </p:cNvPr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2;p30">
              <a:extLst>
                <a:ext uri="{FF2B5EF4-FFF2-40B4-BE49-F238E27FC236}">
                  <a16:creationId xmlns:a16="http://schemas.microsoft.com/office/drawing/2014/main" id="{F760E0AA-83F1-3748-6300-043009B134F0}"/>
                </a:ext>
              </a:extLst>
            </p:cNvPr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;p30">
              <a:extLst>
                <a:ext uri="{FF2B5EF4-FFF2-40B4-BE49-F238E27FC236}">
                  <a16:creationId xmlns:a16="http://schemas.microsoft.com/office/drawing/2014/main" id="{39B8EBD8-0600-3715-1AEA-182FC8E2454D}"/>
                </a:ext>
              </a:extLst>
            </p:cNvPr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4;p30">
              <a:extLst>
                <a:ext uri="{FF2B5EF4-FFF2-40B4-BE49-F238E27FC236}">
                  <a16:creationId xmlns:a16="http://schemas.microsoft.com/office/drawing/2014/main" id="{3AB4C47D-1F0B-9436-7C8D-83E965027542}"/>
                </a:ext>
              </a:extLst>
            </p:cNvPr>
            <p:cNvSpPr/>
            <p:nvPr/>
          </p:nvSpPr>
          <p:spPr>
            <a:xfrm>
              <a:off x="5072803" y="2010969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5;p30">
              <a:extLst>
                <a:ext uri="{FF2B5EF4-FFF2-40B4-BE49-F238E27FC236}">
                  <a16:creationId xmlns:a16="http://schemas.microsoft.com/office/drawing/2014/main" id="{F95FDA56-C1E0-E776-96EB-A8A92BE71DB2}"/>
                </a:ext>
              </a:extLst>
            </p:cNvPr>
            <p:cNvSpPr/>
            <p:nvPr/>
          </p:nvSpPr>
          <p:spPr>
            <a:xfrm>
              <a:off x="5072803" y="2229591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66;p30">
              <a:extLst>
                <a:ext uri="{FF2B5EF4-FFF2-40B4-BE49-F238E27FC236}">
                  <a16:creationId xmlns:a16="http://schemas.microsoft.com/office/drawing/2014/main" id="{696A1883-0970-71B8-ABF2-247277FFA2F8}"/>
                </a:ext>
              </a:extLst>
            </p:cNvPr>
            <p:cNvSpPr/>
            <p:nvPr/>
          </p:nvSpPr>
          <p:spPr>
            <a:xfrm>
              <a:off x="5280075" y="2104433"/>
              <a:ext cx="138765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367;p30">
              <a:extLst>
                <a:ext uri="{FF2B5EF4-FFF2-40B4-BE49-F238E27FC236}">
                  <a16:creationId xmlns:a16="http://schemas.microsoft.com/office/drawing/2014/main" id="{C3645E63-945C-1FC0-CED0-B5056C27A33E}"/>
                </a:ext>
              </a:extLst>
            </p:cNvPr>
            <p:cNvCxnSpPr>
              <a:stCxn id="33" idx="6"/>
              <a:endCxn id="36" idx="2"/>
            </p:cNvCxnSpPr>
            <p:nvPr/>
          </p:nvCxnSpPr>
          <p:spPr>
            <a:xfrm>
              <a:off x="4890850" y="1991300"/>
              <a:ext cx="181953" cy="8761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368;p30">
              <a:extLst>
                <a:ext uri="{FF2B5EF4-FFF2-40B4-BE49-F238E27FC236}">
                  <a16:creationId xmlns:a16="http://schemas.microsoft.com/office/drawing/2014/main" id="{72135266-B0D6-7D95-2B86-4B4C3CE2BA2A}"/>
                </a:ext>
              </a:extLst>
            </p:cNvPr>
            <p:cNvCxnSpPr>
              <a:stCxn id="34" idx="6"/>
              <a:endCxn id="36" idx="2"/>
            </p:cNvCxnSpPr>
            <p:nvPr/>
          </p:nvCxnSpPr>
          <p:spPr>
            <a:xfrm flipV="1">
              <a:off x="4890850" y="2078919"/>
              <a:ext cx="181953" cy="9393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69;p30">
              <a:extLst>
                <a:ext uri="{FF2B5EF4-FFF2-40B4-BE49-F238E27FC236}">
                  <a16:creationId xmlns:a16="http://schemas.microsoft.com/office/drawing/2014/main" id="{5E073174-C54F-1EF0-E539-0247FCED9B51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 flipV="1">
              <a:off x="4890850" y="2297541"/>
              <a:ext cx="181953" cy="56859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370;p30">
              <a:extLst>
                <a:ext uri="{FF2B5EF4-FFF2-40B4-BE49-F238E27FC236}">
                  <a16:creationId xmlns:a16="http://schemas.microsoft.com/office/drawing/2014/main" id="{A60A6F38-E20F-A611-D7A5-7DFD2B2FE968}"/>
                </a:ext>
              </a:extLst>
            </p:cNvPr>
            <p:cNvCxnSpPr>
              <a:stCxn id="37" idx="2"/>
              <a:endCxn id="34" idx="6"/>
            </p:cNvCxnSpPr>
            <p:nvPr/>
          </p:nvCxnSpPr>
          <p:spPr>
            <a:xfrm flipH="1" flipV="1">
              <a:off x="4890850" y="2172850"/>
              <a:ext cx="181953" cy="124691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371;p30">
              <a:extLst>
                <a:ext uri="{FF2B5EF4-FFF2-40B4-BE49-F238E27FC236}">
                  <a16:creationId xmlns:a16="http://schemas.microsoft.com/office/drawing/2014/main" id="{26E9BA67-32DA-C0B9-5220-D952EB755FE8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5208703" y="2172383"/>
              <a:ext cx="71372" cy="125158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372;p30">
              <a:extLst>
                <a:ext uri="{FF2B5EF4-FFF2-40B4-BE49-F238E27FC236}">
                  <a16:creationId xmlns:a16="http://schemas.microsoft.com/office/drawing/2014/main" id="{6A4E122E-50CD-E821-86BD-0D438F12B899}"/>
                </a:ext>
              </a:extLst>
            </p:cNvPr>
            <p:cNvCxnSpPr>
              <a:cxnSpLocks/>
              <a:stCxn id="38" idx="2"/>
              <a:endCxn id="36" idx="6"/>
            </p:cNvCxnSpPr>
            <p:nvPr/>
          </p:nvCxnSpPr>
          <p:spPr>
            <a:xfrm flipH="1" flipV="1">
              <a:off x="5208703" y="2078919"/>
              <a:ext cx="71372" cy="93464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" name="Google Shape;373;p30">
            <a:extLst>
              <a:ext uri="{FF2B5EF4-FFF2-40B4-BE49-F238E27FC236}">
                <a16:creationId xmlns:a16="http://schemas.microsoft.com/office/drawing/2014/main" id="{53C28C38-0774-0E5E-6A70-747A54CD890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756" y="1917696"/>
            <a:ext cx="179750" cy="3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377;p30">
            <a:extLst>
              <a:ext uri="{FF2B5EF4-FFF2-40B4-BE49-F238E27FC236}">
                <a16:creationId xmlns:a16="http://schemas.microsoft.com/office/drawing/2014/main" id="{C912AAD5-2A19-7338-264B-F39178D0A2AD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 flipV="1">
            <a:off x="4188268" y="1638492"/>
            <a:ext cx="875685" cy="1325807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378;p30">
            <a:extLst>
              <a:ext uri="{FF2B5EF4-FFF2-40B4-BE49-F238E27FC236}">
                <a16:creationId xmlns:a16="http://schemas.microsoft.com/office/drawing/2014/main" id="{E100A749-22CD-F417-397D-E204BF9874C4}"/>
              </a:ext>
            </a:extLst>
          </p:cNvPr>
          <p:cNvCxnSpPr>
            <a:stCxn id="33" idx="6"/>
            <a:endCxn id="37" idx="2"/>
          </p:cNvCxnSpPr>
          <p:nvPr/>
        </p:nvCxnSpPr>
        <p:spPr>
          <a:xfrm>
            <a:off x="4188268" y="1216808"/>
            <a:ext cx="875685" cy="1473846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Google Shape;379;p30">
            <a:extLst>
              <a:ext uri="{FF2B5EF4-FFF2-40B4-BE49-F238E27FC236}">
                <a16:creationId xmlns:a16="http://schemas.microsoft.com/office/drawing/2014/main" id="{8B30D561-1D78-8FA7-13AD-AEB86720D09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806" y="2031574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80;p30">
            <a:extLst>
              <a:ext uri="{FF2B5EF4-FFF2-40B4-BE49-F238E27FC236}">
                <a16:creationId xmlns:a16="http://schemas.microsoft.com/office/drawing/2014/main" id="{93FB2EB6-E16D-1B54-1910-0C02B69A57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3344" y="2925437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2;p30">
            <a:extLst>
              <a:ext uri="{FF2B5EF4-FFF2-40B4-BE49-F238E27FC236}">
                <a16:creationId xmlns:a16="http://schemas.microsoft.com/office/drawing/2014/main" id="{0E31F66D-430F-7D9B-8E13-5BFC4C94E80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222" y="1099499"/>
            <a:ext cx="282350" cy="1882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659847-E91E-B807-E396-EF5B9D0AF2E4}"/>
                  </a:ext>
                </a:extLst>
              </p:cNvPr>
              <p:cNvSpPr txBox="1"/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659847-E91E-B807-E396-EF5B9D0A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4" y="983069"/>
                <a:ext cx="32690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C00FD7-C8C5-BC01-257E-357137CF9DFB}"/>
                  </a:ext>
                </a:extLst>
              </p:cNvPr>
              <p:cNvSpPr txBox="1"/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C00FD7-C8C5-BC01-257E-357137CF9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3" y="3018629"/>
                <a:ext cx="32690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186677-971B-E9C2-5CBF-911621EA2275}"/>
                  </a:ext>
                </a:extLst>
              </p:cNvPr>
              <p:cNvSpPr txBox="1"/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186677-971B-E9C2-5CBF-911621EA2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30" y="1133877"/>
                <a:ext cx="326903" cy="307777"/>
              </a:xfrm>
              <a:prstGeom prst="rect">
                <a:avLst/>
              </a:prstGeom>
              <a:blipFill>
                <a:blip r:embed="rId11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6B5D49-208B-91C0-100D-E6D6E069F67C}"/>
                  </a:ext>
                </a:extLst>
              </p:cNvPr>
              <p:cNvSpPr txBox="1"/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6B5D49-208B-91C0-100D-E6D6E069F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4" y="1389942"/>
                <a:ext cx="326903" cy="307777"/>
              </a:xfrm>
              <a:prstGeom prst="rect">
                <a:avLst/>
              </a:prstGeom>
              <a:blipFill>
                <a:blip r:embed="rId12"/>
                <a:stretch>
                  <a:fillRect r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F638EE-8511-5294-ECD6-6F1A468D3CAA}"/>
                  </a:ext>
                </a:extLst>
              </p:cNvPr>
              <p:cNvSpPr txBox="1"/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F638EE-8511-5294-ECD6-6F1A468D3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49" y="2346667"/>
                <a:ext cx="326903" cy="307777"/>
              </a:xfrm>
              <a:prstGeom prst="rect">
                <a:avLst/>
              </a:prstGeom>
              <a:blipFill>
                <a:blip r:embed="rId13"/>
                <a:stretch>
                  <a:fillRect r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744B3A-4AF6-0F4D-C670-1E639B60C209}"/>
                  </a:ext>
                </a:extLst>
              </p:cNvPr>
              <p:cNvSpPr txBox="1"/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744B3A-4AF6-0F4D-C670-1E639B60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69" y="2820033"/>
                <a:ext cx="326903" cy="307777"/>
              </a:xfrm>
              <a:prstGeom prst="rect">
                <a:avLst/>
              </a:prstGeom>
              <a:blipFill>
                <a:blip r:embed="rId14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631C354-B2CF-B7A9-3286-BC81DDF43B8B}"/>
                  </a:ext>
                </a:extLst>
              </p:cNvPr>
              <p:cNvSpPr txBox="1"/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631C354-B2CF-B7A9-3286-BC81DDF43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2" y="3720047"/>
                <a:ext cx="3692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Google Shape;369;p30">
            <a:extLst>
              <a:ext uri="{FF2B5EF4-FFF2-40B4-BE49-F238E27FC236}">
                <a16:creationId xmlns:a16="http://schemas.microsoft.com/office/drawing/2014/main" id="{B979B72E-2C64-D36C-D76D-D30E6C9F1422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092485" y="2690654"/>
            <a:ext cx="971468" cy="91615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369;p30">
            <a:extLst>
              <a:ext uri="{FF2B5EF4-FFF2-40B4-BE49-F238E27FC236}">
                <a16:creationId xmlns:a16="http://schemas.microsoft.com/office/drawing/2014/main" id="{FE9BE0D9-ECB6-04F1-33E3-1ABC04A81095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4092485" y="1638492"/>
            <a:ext cx="971468" cy="1968312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A630ED-8A94-1705-B773-2E751F937276}"/>
                  </a:ext>
                </a:extLst>
              </p:cNvPr>
              <p:cNvSpPr txBox="1"/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A630ED-8A94-1705-B773-2E751F937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993" y="3321258"/>
                <a:ext cx="32690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1F3309-EE8E-9A8D-90BC-7B45A971C646}"/>
                  </a:ext>
                </a:extLst>
              </p:cNvPr>
              <p:cNvSpPr txBox="1"/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1F3309-EE8E-9A8D-90BC-7B45A971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150" y="3133064"/>
                <a:ext cx="3269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Google Shape;365;p30">
            <a:extLst>
              <a:ext uri="{FF2B5EF4-FFF2-40B4-BE49-F238E27FC236}">
                <a16:creationId xmlns:a16="http://schemas.microsoft.com/office/drawing/2014/main" id="{52F7C9F4-225A-5764-DE1C-A64913741471}"/>
              </a:ext>
            </a:extLst>
          </p:cNvPr>
          <p:cNvSpPr/>
          <p:nvPr/>
        </p:nvSpPr>
        <p:spPr>
          <a:xfrm>
            <a:off x="5079900" y="3475146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3" name="Google Shape;369;p30">
            <a:extLst>
              <a:ext uri="{FF2B5EF4-FFF2-40B4-BE49-F238E27FC236}">
                <a16:creationId xmlns:a16="http://schemas.microsoft.com/office/drawing/2014/main" id="{7229D5F0-D945-44D6-7AB8-966E3673FB41}"/>
              </a:ext>
            </a:extLst>
          </p:cNvPr>
          <p:cNvCxnSpPr>
            <a:cxnSpLocks/>
            <a:stCxn id="62" idx="7"/>
            <a:endCxn id="38" idx="2"/>
          </p:cNvCxnSpPr>
          <p:nvPr/>
        </p:nvCxnSpPr>
        <p:spPr>
          <a:xfrm flipV="1">
            <a:off x="5638163" y="2088306"/>
            <a:ext cx="423328" cy="1482623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07EBC098-BF32-A476-D006-E50755AB43E5}"/>
                  </a:ext>
                </a:extLst>
              </p:cNvPr>
              <p:cNvSpPr txBox="1"/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07EBC098-BF32-A476-D006-E50755AB4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4" y="3680385"/>
                <a:ext cx="36927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Google Shape;365;p30">
            <a:extLst>
              <a:ext uri="{FF2B5EF4-FFF2-40B4-BE49-F238E27FC236}">
                <a16:creationId xmlns:a16="http://schemas.microsoft.com/office/drawing/2014/main" id="{032CA004-9904-EE26-2788-AFF170031C00}"/>
              </a:ext>
            </a:extLst>
          </p:cNvPr>
          <p:cNvSpPr/>
          <p:nvPr/>
        </p:nvSpPr>
        <p:spPr>
          <a:xfrm>
            <a:off x="3534222" y="3511021"/>
            <a:ext cx="654046" cy="654046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25D992C9-0DE7-92AC-F35D-6582AE055F9C}"/>
                  </a:ext>
                </a:extLst>
              </p:cNvPr>
              <p:cNvSpPr txBox="1"/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25D992C9-0DE7-92AC-F35D-6582AE05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799" y="4189940"/>
                <a:ext cx="2312219" cy="804772"/>
              </a:xfrm>
              <a:prstGeom prst="rect">
                <a:avLst/>
              </a:prstGeom>
              <a:blipFill>
                <a:blip r:embed="rId19"/>
                <a:stretch>
                  <a:fillRect t="-73846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5" name="TextBox 514">
                <a:extLst>
                  <a:ext uri="{FF2B5EF4-FFF2-40B4-BE49-F238E27FC236}">
                    <a16:creationId xmlns:a16="http://schemas.microsoft.com/office/drawing/2014/main" id="{1686417C-A4EC-FDDB-9FD4-DAC6C985FACD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1824602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15" name="TextBox 514">
                <a:extLst>
                  <a:ext uri="{FF2B5EF4-FFF2-40B4-BE49-F238E27FC236}">
                    <a16:creationId xmlns:a16="http://schemas.microsoft.com/office/drawing/2014/main" id="{1686417C-A4EC-FDDB-9FD4-DAC6C985F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1824602" cy="353302"/>
              </a:xfrm>
              <a:prstGeom prst="rect">
                <a:avLst/>
              </a:prstGeom>
              <a:blipFill>
                <a:blip r:embed="rId20"/>
                <a:stretch>
                  <a:fillRect l="-2759" t="-17241" r="-3448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68" name="Google Shape;568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9" name="Google Shape;569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0" name="Google Shape;590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91" name="Google Shape;59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94" name="Google Shape;594;p36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00" name="Google Shape;600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1" name="Google Shape;601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23" name="Google Shape;62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26" name="Google Shape;626;p37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27" name="Google Shape;62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" name="Google Shape;629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35" name="Google Shape;635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7" name="Google Shape;657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58" name="Google Shape;65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61" name="Google Shape;661;p38"/>
          <p:cNvCxnSpPr/>
          <p:nvPr/>
        </p:nvCxnSpPr>
        <p:spPr>
          <a:xfrm rot="10800000" flipH="1">
            <a:off x="558550" y="1623400"/>
            <a:ext cx="2274900" cy="107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63" name="Google Shape;663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64" name="Google Shape;66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71" name="Google Shape;671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2" name="Google Shape;672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3" name="Google Shape;693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94" name="Google Shape;69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97" name="Google Shape;697;p39"/>
          <p:cNvCxnSpPr/>
          <p:nvPr/>
        </p:nvCxnSpPr>
        <p:spPr>
          <a:xfrm rot="10800000" flipH="1">
            <a:off x="927675" y="1623350"/>
            <a:ext cx="1905900" cy="209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99" name="Google Shape;699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00" name="Google Shape;7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07" name="Google Shape;707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8" name="Google Shape;708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9" name="Google Shape;729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30" name="Google Shape;73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33" name="Google Shape;733;p40"/>
          <p:cNvCxnSpPr/>
          <p:nvPr/>
        </p:nvCxnSpPr>
        <p:spPr>
          <a:xfrm rot="10800000" flipH="1">
            <a:off x="2200200" y="1623175"/>
            <a:ext cx="633300" cy="27675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735" name="Google Shape;735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36" name="Google Shape;73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79" name="Google Shape;779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0" name="Google Shape;780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1" name="Google Shape;801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02" name="Google Shape;8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05" name="Google Shape;805;p42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6" name="Google Shape;8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08" name="Google Shape;808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09" name="Google Shape;809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16" name="Google Shape;816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7" name="Google Shape;817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8" name="Google Shape;838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39" name="Google Shape;83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42" name="Google Shape;842;p43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3" name="Google Shape;8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3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  <p:sp>
        <p:nvSpPr>
          <p:cNvPr id="846" name="Google Shape;846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47" name="Google Shape;847;p43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48" name="Google Shape;84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Machine Learning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6" name="Google Shape;116;p1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22" name="Google Shape;122;p1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4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55" name="Google Shape;855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6" name="Google Shape;856;p4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7" name="Google Shape;877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78" name="Google Shape;87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4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81" name="Google Shape;881;p44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2" name="Google Shape;8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84" name="Google Shape;8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4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95" name="Google Shape;8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45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98" name="Google Shape;898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9" name="Google Shape;899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9" name="Google Shape;919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20" name="Google Shape;92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22" name="Google Shape;922;p45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3" name="Google Shape;923;p45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24" name="Google Shape;924;p45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25" name="Google Shape;925;p45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26" name="Google Shape;926;p45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6" name="Google Shape;946;p45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947" name="Google Shape;947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8" name="Google Shape;948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9" name="Google Shape;949;p45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6" name="Google Shape;956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57" name="Google Shape;9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6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6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6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6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64" name="Google Shape;964;p46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65" name="Google Shape;965;p4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6" name="Google Shape;966;p4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" name="Google Shape;986;p4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87" name="Google Shape;98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89" name="Google Shape;989;p46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0" name="Google Shape;990;p46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91" name="Google Shape;991;p4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92" name="Google Shape;992;p4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3" name="Google Shape;993;p46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6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6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6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6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6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6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6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6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6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6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6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6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6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6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6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13" name="Google Shape;1013;p4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1014" name="Google Shape;101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" name="Google Shape;101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6" name="Google Shape;1016;p46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23" name="Google Shape;1023;p4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4" name="Google Shape;10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8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1" name="Google Shape;10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33" name="Google Shape;1033;p48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34" name="Google Shape;1034;p48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8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8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lt1"/>
                </a:solidFill>
              </a:rPr>
              <a:t>“</a:t>
            </a:r>
            <a:endParaRPr sz="4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49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44" name="Google Shape;1044;p49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45" name="Google Shape;1045;p49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9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9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49" name="Google Shape;1049;p49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Google Shape;10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0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57" name="Google Shape;1057;p50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58" name="Google Shape;1058;p50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0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0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62" name="Google Shape;1062;p50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063" name="Google Shape;1063;p50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50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00" name="Google Shape;1100;p52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101" name="Google Shape;1101;p52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102" name="Google Shape;1102;p52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08" name="Google Shape;1108;p52"/>
              <p:cNvCxnSpPr>
                <a:stCxn id="1102" idx="6"/>
                <a:endCxn id="110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52"/>
              <p:cNvCxnSpPr>
                <a:stCxn id="1103" idx="6"/>
                <a:endCxn id="110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52"/>
              <p:cNvCxnSpPr>
                <a:stCxn id="1104" idx="6"/>
                <a:endCxn id="110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52"/>
              <p:cNvCxnSpPr>
                <a:stCxn id="1106" idx="2"/>
                <a:endCxn id="110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2" name="Google Shape;1112;p52"/>
              <p:cNvCxnSpPr>
                <a:stCxn id="1106" idx="6"/>
                <a:endCxn id="110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52"/>
              <p:cNvCxnSpPr>
                <a:stCxn id="1107" idx="2"/>
                <a:endCxn id="110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14" name="Google Shape;11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7" name="Google Shape;1117;p5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18" name="Google Shape;1118;p5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0" name="Google Shape;1120;p52"/>
          <p:cNvCxnSpPr>
            <a:stCxn id="1119" idx="2"/>
            <a:endCxn id="110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52"/>
          <p:cNvCxnSpPr>
            <a:stCxn id="1119" idx="2"/>
            <a:endCxn id="111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52"/>
          <p:cNvCxnSpPr>
            <a:stCxn id="1119" idx="6"/>
            <a:endCxn id="1107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3" name="Google Shape;112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5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32" name="Google Shape;1132;p5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33" name="Google Shape;1133;p5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9" name="Google Shape;1139;p53"/>
            <p:cNvCxnSpPr>
              <a:stCxn id="1133" idx="6"/>
              <a:endCxn id="113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53"/>
            <p:cNvCxnSpPr>
              <a:stCxn id="1134" idx="6"/>
              <a:endCxn id="1136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53"/>
            <p:cNvCxnSpPr>
              <a:stCxn id="1135" idx="6"/>
              <a:endCxn id="1137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53"/>
            <p:cNvCxnSpPr>
              <a:stCxn id="1137" idx="2"/>
              <a:endCxn id="113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53"/>
            <p:cNvCxnSpPr>
              <a:stCxn id="1137" idx="6"/>
              <a:endCxn id="1138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53"/>
            <p:cNvCxnSpPr>
              <a:stCxn id="1138" idx="2"/>
              <a:endCxn id="113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5" name="Google Shape;1145;p5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5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8" name="Google Shape;1148;p53"/>
          <p:cNvCxnSpPr>
            <a:stCxn id="1147" idx="2"/>
            <a:endCxn id="1135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53"/>
          <p:cNvCxnSpPr>
            <a:stCxn id="1147" idx="2"/>
            <a:endCxn id="1146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53"/>
          <p:cNvCxnSpPr>
            <a:stCxn id="1147" idx="6"/>
            <a:endCxn id="1138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5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52" name="Google Shape;1152;p5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53" name="Google Shape;1153;p5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54" name="Google Shape;1154;p5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155" name="Google Shape;11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63" name="Google Shape;1163;p54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64" name="Google Shape;1164;p5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0" name="Google Shape;1170;p54"/>
            <p:cNvCxnSpPr>
              <a:stCxn id="1164" idx="6"/>
              <a:endCxn id="1167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54"/>
            <p:cNvCxnSpPr>
              <a:stCxn id="1165" idx="6"/>
              <a:endCxn id="1167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54"/>
            <p:cNvCxnSpPr>
              <a:stCxn id="1166" idx="6"/>
              <a:endCxn id="1168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54"/>
            <p:cNvCxnSpPr>
              <a:stCxn id="1168" idx="2"/>
              <a:endCxn id="1165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54"/>
            <p:cNvCxnSpPr>
              <a:stCxn id="1168" idx="6"/>
              <a:endCxn id="1169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54"/>
            <p:cNvCxnSpPr>
              <a:stCxn id="1169" idx="2"/>
              <a:endCxn id="1167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6" name="Google Shape;1176;p5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7" name="Google Shape;1177;p54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4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9" name="Google Shape;1179;p54"/>
          <p:cNvCxnSpPr>
            <a:stCxn id="1178" idx="2"/>
            <a:endCxn id="1166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4"/>
          <p:cNvCxnSpPr>
            <a:stCxn id="1178" idx="2"/>
            <a:endCxn id="1177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54"/>
          <p:cNvCxnSpPr>
            <a:stCxn id="1178" idx="6"/>
            <a:endCxn id="1169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2" name="Google Shape;1182;p54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83" name="Google Shape;1183;p54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84" name="Google Shape;1184;p54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85" name="Google Shape;1185;p54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186" name="Google Shape;1186;p54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7" name="Google Shape;1187;p54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8" name="Google Shape;1188;p54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189" name="Google Shape;11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5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5" name="Google Shape;11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55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97" name="Google Shape;1197;p55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98" name="Google Shape;1198;p5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4" name="Google Shape;1204;p55"/>
            <p:cNvCxnSpPr>
              <a:stCxn id="1198" idx="6"/>
              <a:endCxn id="12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55"/>
            <p:cNvCxnSpPr>
              <a:stCxn id="1199" idx="6"/>
              <a:endCxn id="1201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55"/>
            <p:cNvCxnSpPr>
              <a:stCxn id="1200" idx="6"/>
              <a:endCxn id="1202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55"/>
            <p:cNvCxnSpPr>
              <a:stCxn id="1202" idx="2"/>
              <a:endCxn id="11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55"/>
            <p:cNvCxnSpPr>
              <a:stCxn id="1202" idx="6"/>
              <a:endCxn id="1203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55"/>
            <p:cNvCxnSpPr>
              <a:stCxn id="1203" idx="2"/>
              <a:endCxn id="12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0" name="Google Shape;1210;p55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1" name="Google Shape;1211;p55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5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55"/>
          <p:cNvCxnSpPr>
            <a:stCxn id="1212" idx="2"/>
            <a:endCxn id="1200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55"/>
          <p:cNvCxnSpPr>
            <a:stCxn id="1212" idx="2"/>
            <a:endCxn id="1211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55"/>
          <p:cNvCxnSpPr>
            <a:stCxn id="1212" idx="6"/>
            <a:endCxn id="1203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55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17" name="Google Shape;1217;p55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18" name="Google Shape;1218;p55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19" name="Google Shape;1219;p55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20" name="Google Shape;1220;p55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21" name="Google Shape;1221;p55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22" name="Google Shape;1222;p55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23" name="Google Shape;12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7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Faces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266" name="Google Shape;1266;p57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57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lang="en-GB" b="1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8" name="Google Shape;1268;p57"/>
          <p:cNvPicPr preferRelativeResize="0"/>
          <p:nvPr/>
        </p:nvPicPr>
        <p:blipFill rotWithShape="1">
          <a:blip r:embed="rId4">
            <a:alphaModFix/>
          </a:blip>
          <a:srcRect b="71182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57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270" name="Google Shape;1270;p57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7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7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7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6" name="Google Shape;1276;p57"/>
            <p:cNvCxnSpPr>
              <a:stCxn id="1270" idx="6"/>
              <a:endCxn id="1273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57"/>
            <p:cNvCxnSpPr>
              <a:stCxn id="1271" idx="6"/>
              <a:endCxn id="1273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57"/>
            <p:cNvCxnSpPr>
              <a:stCxn id="1272" idx="6"/>
              <a:endCxn id="1274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57"/>
            <p:cNvCxnSpPr>
              <a:stCxn id="1274" idx="2"/>
              <a:endCxn id="1271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57"/>
            <p:cNvCxnSpPr>
              <a:stCxn id="1274" idx="6"/>
              <a:endCxn id="1275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57"/>
            <p:cNvCxnSpPr>
              <a:stCxn id="1275" idx="2"/>
              <a:endCxn id="1273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82" name="Google Shape;1282;p57"/>
          <p:cNvPicPr preferRelativeResize="0"/>
          <p:nvPr/>
        </p:nvPicPr>
        <p:blipFill rotWithShape="1">
          <a:blip r:embed="rId5">
            <a:alphaModFix/>
          </a:blip>
          <a:srcRect r="30545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8" name="Google Shape;12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5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0" name="Google Shape;1290;p58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58"/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8" name="Google Shape;1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1" name="Google Shape;1311;p60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C582B179-94C7-E045-DEBB-B68F4F27C894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9E56F8FC-8B22-3C28-722D-911EA9AB1E2F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9" name="Google Shape;1319;p61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3" name="Google Shape;1323;p61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59C425C8-A559-2274-4A58-4D8F675855E0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4CDB02D5-A594-493F-8554-539ADB8D5C44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31" name="Google Shape;1331;p62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6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5" name="Google Shape;1335;p62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2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4" name="Google Shape;1291;p58">
            <a:extLst>
              <a:ext uri="{FF2B5EF4-FFF2-40B4-BE49-F238E27FC236}">
                <a16:creationId xmlns:a16="http://schemas.microsoft.com/office/drawing/2014/main" id="{9C3AC63C-F19B-5D6E-E9B4-B0545B721F7F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347;p63">
            <a:extLst>
              <a:ext uri="{FF2B5EF4-FFF2-40B4-BE49-F238E27FC236}">
                <a16:creationId xmlns:a16="http://schemas.microsoft.com/office/drawing/2014/main" id="{51E1B656-26CE-3B3D-92CC-4DD960020016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44" name="Google Shape;1344;p63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6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63"/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48" name="Google Shape;1348;p63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3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8" name="Google Shape;1291;p58">
            <a:extLst>
              <a:ext uri="{FF2B5EF4-FFF2-40B4-BE49-F238E27FC236}">
                <a16:creationId xmlns:a16="http://schemas.microsoft.com/office/drawing/2014/main" id="{39F97433-F4F4-16AB-E143-FD8CAA94F4D6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67;p64">
            <a:extLst>
              <a:ext uri="{FF2B5EF4-FFF2-40B4-BE49-F238E27FC236}">
                <a16:creationId xmlns:a16="http://schemas.microsoft.com/office/drawing/2014/main" id="{DCF1DC7B-4392-9E95-D29A-D4E513F3D1C7}"/>
              </a:ext>
            </a:extLst>
          </p:cNvPr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68;p64">
            <a:extLst>
              <a:ext uri="{FF2B5EF4-FFF2-40B4-BE49-F238E27FC236}">
                <a16:creationId xmlns:a16="http://schemas.microsoft.com/office/drawing/2014/main" id="{2F2EB39E-74B5-6E7B-5D72-E885CEAF3540}"/>
              </a:ext>
            </a:extLst>
          </p:cNvPr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2" name="Google Shape;1360;p64">
            <a:extLst>
              <a:ext uri="{FF2B5EF4-FFF2-40B4-BE49-F238E27FC236}">
                <a16:creationId xmlns:a16="http://schemas.microsoft.com/office/drawing/2014/main" id="{4A64AC38-D8B1-48F7-5C77-7A14F21773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59" name="Google Shape;1359;p64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3" name="Google Shape;1363;p64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4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67" name="Google Shape;1367;p64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69" name="Google Shape;1369;p64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70" name="Google Shape;1370;p64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6D2DDC7B-FFBC-64E4-24F1-93C54F1A7D9C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47;p63">
            <a:extLst>
              <a:ext uri="{FF2B5EF4-FFF2-40B4-BE49-F238E27FC236}">
                <a16:creationId xmlns:a16="http://schemas.microsoft.com/office/drawing/2014/main" id="{CF00A8CC-4294-C708-2F89-3C0E64BB96B7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76" name="Google Shape;1376;p65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79" name="Google Shape;1379;p65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65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65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83" name="Google Shape;1383;p65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84" name="Google Shape;1384;p6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6" name="Google Shape;1386;p65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5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88" name="Google Shape;1388;p65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2" name="Google Shape;1291;p58">
            <a:extLst>
              <a:ext uri="{FF2B5EF4-FFF2-40B4-BE49-F238E27FC236}">
                <a16:creationId xmlns:a16="http://schemas.microsoft.com/office/drawing/2014/main" id="{EBEC8418-5581-BCE2-EBD7-A129FE979C5E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347;p63">
            <a:extLst>
              <a:ext uri="{FF2B5EF4-FFF2-40B4-BE49-F238E27FC236}">
                <a16:creationId xmlns:a16="http://schemas.microsoft.com/office/drawing/2014/main" id="{4A4F0504-9DA6-4E91-A2CE-46042301C5EB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94" name="Google Shape;1394;p66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95" name="Google Shape;1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6"/>
          <p:cNvPicPr preferRelativeResize="0"/>
          <p:nvPr/>
        </p:nvPicPr>
        <p:blipFill rotWithShape="1">
          <a:blip r:embed="rId4">
            <a:alphaModFix/>
          </a:blip>
          <a:srcRect t="4119" b="6138"/>
          <a:stretch/>
        </p:blipFill>
        <p:spPr>
          <a:xfrm>
            <a:off x="199843" y="772863"/>
            <a:ext cx="4190257" cy="3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5812"/>
            <a:ext cx="4418959" cy="327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Neural Network Demo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03" name="Google Shape;1403;p6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4B3E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6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223F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05" name="Google Shape;1405;p6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pic>
        <p:nvPicPr>
          <p:cNvPr id="1406" name="Google Shape;1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7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hlinkClick r:id="rId4"/>
              </a:rPr>
              <a:t>https://playground.tensorflow.org/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408" name="Google Shape;1408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4" name="Google Shape;1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68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Neural Network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417" name="Google Shape;1417;p6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20" name="Google Shape;1420;p68"/>
          <p:cNvSpPr txBox="1"/>
          <p:nvPr/>
        </p:nvSpPr>
        <p:spPr>
          <a:xfrm>
            <a:off x="128875" y="967900"/>
            <a:ext cx="30000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Anything in between is </a:t>
            </a:r>
            <a:r>
              <a:rPr lang="en-GB" b="1" dirty="0">
                <a:solidFill>
                  <a:schemeClr val="lt1"/>
                </a:solidFill>
              </a:rPr>
              <a:t>hidden</a:t>
            </a:r>
            <a:br>
              <a:rPr lang="en-GB" b="1" dirty="0">
                <a:solidFill>
                  <a:schemeClr val="lt1"/>
                </a:solidFill>
              </a:rPr>
            </a:br>
            <a:endParaRPr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Layers are represented as vectors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Edges are weight matrices</a:t>
            </a:r>
            <a:br>
              <a:rPr lang="en-GB" dirty="0">
                <a:solidFill>
                  <a:schemeClr val="lt1"/>
                </a:solidFill>
              </a:rPr>
            </a:br>
            <a:r>
              <a:rPr lang="en-GB" dirty="0">
                <a:solidFill>
                  <a:schemeClr val="lt1"/>
                </a:solidFill>
              </a:rPr>
              <a:t>	 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We train the weights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421" name="Google Shape;14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9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 Training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427" name="Google Shape;1427;p6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28" name="Google Shape;1428;p6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29" name="Google Shape;1429;p6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" name="Google Shape;1434;p69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35" name="Google Shape;1435;p6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8" name="Google Shape;1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45" name="Google Shape;1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70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0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48" name="Google Shape;1448;p70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70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Define the Model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0" name="Google Shape;1450;p70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1" name="Google Shape;1451;p70"/>
          <p:cNvSpPr txBox="1"/>
          <p:nvPr/>
        </p:nvSpPr>
        <p:spPr>
          <a:xfrm>
            <a:off x="4787756" y="2047038"/>
            <a:ext cx="20361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A64D79"/>
                </a:solidFill>
              </a:rPr>
              <a:t>What function to optimize?</a:t>
            </a:r>
            <a:endParaRPr sz="1600"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Define the function to approximate 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your desired solution (loss function)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B5B74"/>
              </a:solidFill>
            </a:endParaRPr>
          </a:p>
        </p:txBody>
      </p:sp>
      <p:sp>
        <p:nvSpPr>
          <p:cNvPr id="1452" name="Google Shape;1452;p70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3" name="Google Shape;1453;p70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Process your data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4" name="Google Shape;1454;p70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5" name="Google Shape;1455;p70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How to evaluate the model?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61" name="Google Shape;1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1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63" name="Google Shape;1463;p71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4" name="Google Shape;1464;p71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70" name="Google Shape;1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72" name="Google Shape;1472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72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74" name="Google Shape;1474;p72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2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81" name="Google Shape;1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73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4" name="Google Shape;1484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6" name="Google Shape;1486;p73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87" name="Google Shape;1487;p73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73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73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73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4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96" name="Google Shape;14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4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4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99" name="Google Shape;1499;p74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4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01" name="Google Shape;1501;p74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502" name="Google Shape;1502;p74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4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4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74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4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12" name="Google Shape;15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5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75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5" name="Google Shape;1515;p75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75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7" name="Google Shape;1517;p75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8" name="Google Shape;1518;p75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9" name="Google Shape;1519;p75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520" name="Google Shape;1520;p75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75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5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5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5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Loss Functions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530" name="Google Shape;1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7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2" name="Google Shape;15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76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76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76"/>
          <p:cNvSpPr txBox="1"/>
          <p:nvPr/>
        </p:nvSpPr>
        <p:spPr>
          <a:xfrm>
            <a:off x="4789100" y="1090963"/>
            <a:ext cx="4302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loss function is used to bridge the gap between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your neural network predictions and the true value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We optimize (minimize) the loss to tune the weights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In the direction of biggest positive change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41" name="Google Shape;1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7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544" name="Google Shape;154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77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7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77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66" name="Google Shape;15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Distance/statistical metric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assumes a Gaussian prior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Easy to understand, easy to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Compute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Prone to outliers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suitable for classification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569" name="Google Shape;15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9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9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79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574" name="Google Shape;1574;p7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79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98" name="Google Shape;15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8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81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01" name="Google Shape;1601;p81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602" name="Google Shape;16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1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1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8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81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10" name="Google Shape;1610;p81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11" name="Google Shape;1611;p81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617" name="Google Shape;1617;p82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Many more! We can design our own!</a:t>
            </a:r>
            <a:endParaRPr b="1" dirty="0"/>
          </a:p>
        </p:txBody>
      </p:sp>
      <p:sp>
        <p:nvSpPr>
          <p:cNvPr id="1618" name="Google Shape;1618;p8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2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20" name="Google Shape;16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82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24" name="Google Shape;1624;p8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82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26" name="Google Shape;1626;p82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Suitable for multi-class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Information theory 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foundation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exactly the most stable loss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627" name="Google Shape;1627;p82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28" name="Google Shape;162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82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2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35AA71-B5A4-4A9D-8005-A6F27DF33E91}"/>
              </a:ext>
            </a:extLst>
          </p:cNvPr>
          <p:cNvSpPr txBox="1"/>
          <p:nvPr/>
        </p:nvSpPr>
        <p:spPr>
          <a:xfrm>
            <a:off x="4398264" y="1783080"/>
            <a:ext cx="4215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Computing the minimum is not possible for a large number of weights/a lot of data.</a:t>
            </a:r>
          </a:p>
          <a:p>
            <a:endParaRPr lang="en-US" dirty="0"/>
          </a:p>
          <a:p>
            <a:r>
              <a:rPr lang="en-US" dirty="0"/>
              <a:t>But given a (random) initialization of the weights, we can compute the </a:t>
            </a:r>
            <a:r>
              <a:rPr lang="en-US" i="1" dirty="0"/>
              <a:t>gradient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11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47" name="Google Shape;1647;p84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Google Shape;1648;p84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49" name="Google Shape;1649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Google Shape;1651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52" name="Google Shape;1652;p84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53" name="Google Shape;1653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59" name="Google Shape;1659;p85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85"/>
          <p:cNvGrpSpPr/>
          <p:nvPr/>
        </p:nvGrpSpPr>
        <p:grpSpPr>
          <a:xfrm>
            <a:off x="4291182" y="954113"/>
            <a:ext cx="4658842" cy="2564050"/>
            <a:chOff x="4245607" y="1265463"/>
            <a:chExt cx="4658842" cy="2564050"/>
          </a:xfrm>
        </p:grpSpPr>
        <p:pic>
          <p:nvPicPr>
            <p:cNvPr id="1661" name="Google Shape;1661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4" name="Google Shape;1664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5" name="Google Shape;1665;p85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6" name="Google Shape;1666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67" name="Google Shape;1667;p85"/>
            <p:cNvGrpSpPr/>
            <p:nvPr/>
          </p:nvGrpSpPr>
          <p:grpSpPr>
            <a:xfrm>
              <a:off x="5111575" y="2543600"/>
              <a:ext cx="3792874" cy="830966"/>
              <a:chOff x="5111575" y="2543600"/>
              <a:chExt cx="3792874" cy="830966"/>
            </a:xfrm>
          </p:grpSpPr>
          <p:sp>
            <p:nvSpPr>
              <p:cNvPr id="1668" name="Google Shape;1668;p85"/>
              <p:cNvSpPr txBox="1"/>
              <p:nvPr/>
            </p:nvSpPr>
            <p:spPr>
              <a:xfrm>
                <a:off x="5111575" y="2543600"/>
                <a:ext cx="3792874" cy="830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669" name="Google Shape;1669;p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75" name="Google Shape;1675;p86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6" name="Google Shape;1676;p86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677" name="Google Shape;167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86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1" name="Google Shape;1681;p86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2" name="Google Shape;1682;p86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3" name="Google Shape;1683;p86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84" name="Google Shape;1684;p86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85" name="Google Shape;1685;p86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86" name="Google Shape;1686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92" name="Google Shape;1692;p87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87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694" name="Google Shape;1694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7" name="Google Shape;1697;p87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8" name="Google Shape;1698;p87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9" name="Google Shape;1699;p87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00" name="Google Shape;1700;p87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01" name="Google Shape;1701;p87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02" name="Google Shape;1702;p87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03" name="Google Shape;1703;p87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04" name="Google Shape;1704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05" name="Google Shape;1705;p87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7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Perform tasks </a:t>
            </a:r>
            <a:r>
              <a:rPr lang="en-GB" sz="1200" b="1" i="1" dirty="0">
                <a:solidFill>
                  <a:schemeClr val="lt1"/>
                </a:solidFill>
              </a:rPr>
              <a:t>not</a:t>
            </a:r>
            <a:r>
              <a:rPr lang="en-GB" sz="1200" b="1" dirty="0">
                <a:solidFill>
                  <a:schemeClr val="lt1"/>
                </a:solidFill>
              </a:rPr>
              <a:t>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Explicitly programmed, but learnt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from data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712" name="Google Shape;1712;p88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8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88"/>
          <p:cNvSpPr/>
          <p:nvPr/>
        </p:nvSpPr>
        <p:spPr>
          <a:xfrm>
            <a:off x="3129400" y="4003725"/>
            <a:ext cx="3176100" cy="7791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15" name="Google Shape;1715;p88"/>
          <p:cNvSpPr txBox="1"/>
          <p:nvPr/>
        </p:nvSpPr>
        <p:spPr>
          <a:xfrm>
            <a:off x="2989900" y="3933350"/>
            <a:ext cx="3315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US" sz="1200" dirty="0">
                <a:solidFill>
                  <a:schemeClr val="dk1"/>
                </a:solidFill>
              </a:rPr>
              <a:t>Relatively computationally efficient updates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 guarantee that we find the global optimum</a:t>
            </a:r>
            <a:endParaRPr sz="1200" dirty="0">
              <a:solidFill>
                <a:schemeClr val="dk1"/>
              </a:solidFill>
            </a:endParaRPr>
          </a:p>
        </p:txBody>
      </p:sp>
      <p:grpSp>
        <p:nvGrpSpPr>
          <p:cNvPr id="1716" name="Google Shape;1716;p88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17" name="Google Shape;1717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88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1" name="Google Shape;1721;p88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2" name="Google Shape;1722;p88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3" name="Google Shape;1723;p88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24" name="Google Shape;1724;p88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25" name="Google Shape;1725;p88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26" name="Google Shape;1726;p88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727" name="Google Shape;1727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28" name="Google Shape;1728;p88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Choice of learning rate critical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SGD is the main engine behind training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Many variations exist</a:t>
            </a:r>
            <a:endParaRPr sz="1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Why it’s called </a:t>
            </a:r>
            <a:r>
              <a:rPr lang="en-GB" sz="2800" b="1" i="1" dirty="0">
                <a:solidFill>
                  <a:srgbClr val="3C189B"/>
                </a:solidFill>
              </a:rPr>
              <a:t>stochastic </a:t>
            </a:r>
            <a:r>
              <a:rPr lang="en-GB" sz="2800" b="1">
                <a:solidFill>
                  <a:srgbClr val="3C189B"/>
                </a:solidFill>
              </a:rPr>
              <a:t>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sp>
        <p:nvSpPr>
          <p:cNvPr id="4" name="Google Shape;1726;p88">
            <a:extLst>
              <a:ext uri="{FF2B5EF4-FFF2-40B4-BE49-F238E27FC236}">
                <a16:creationId xmlns:a16="http://schemas.microsoft.com/office/drawing/2014/main" id="{E12D9D4F-592F-29EF-AFD7-A1C697323BDF}"/>
              </a:ext>
            </a:extLst>
          </p:cNvPr>
          <p:cNvSpPr txBox="1"/>
          <p:nvPr/>
        </p:nvSpPr>
        <p:spPr>
          <a:xfrm>
            <a:off x="2241399" y="3913033"/>
            <a:ext cx="564330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compute a </a:t>
            </a:r>
            <a:r>
              <a:rPr lang="en-US" i="1" dirty="0"/>
              <a:t>stochastic estimator</a:t>
            </a:r>
            <a:r>
              <a:rPr lang="en-US" dirty="0"/>
              <a:t>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On average</a:t>
            </a:r>
            <a:r>
              <a:rPr lang="en-US" dirty="0"/>
              <a:t> points in the direction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Why? 	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Faster / less memory to compute gradient on small batch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Less likely to get stuck in a local minimum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B636E-DFD2-92B3-F698-21264BFAF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6" t="47971" r="53770" b="23308"/>
          <a:stretch/>
        </p:blipFill>
        <p:spPr>
          <a:xfrm>
            <a:off x="1394004" y="888010"/>
            <a:ext cx="5643304" cy="285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DB3B0-61B0-E234-4C51-A255BE83C57B}"/>
              </a:ext>
            </a:extLst>
          </p:cNvPr>
          <p:cNvSpPr txBox="1"/>
          <p:nvPr/>
        </p:nvSpPr>
        <p:spPr>
          <a:xfrm>
            <a:off x="1955043" y="3593903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20504-6088-4EF2-6925-75A4A7569646}"/>
              </a:ext>
            </a:extLst>
          </p:cNvPr>
          <p:cNvSpPr txBox="1"/>
          <p:nvPr/>
        </p:nvSpPr>
        <p:spPr>
          <a:xfrm>
            <a:off x="3661589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0F6D2-E434-33AF-A8BF-A9ABD1993559}"/>
              </a:ext>
            </a:extLst>
          </p:cNvPr>
          <p:cNvSpPr txBox="1"/>
          <p:nvPr/>
        </p:nvSpPr>
        <p:spPr>
          <a:xfrm>
            <a:off x="4872133" y="3533579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082B8-AB3B-FCF6-EE00-1A1DA901DC27}"/>
              </a:ext>
            </a:extLst>
          </p:cNvPr>
          <p:cNvSpPr txBox="1"/>
          <p:nvPr/>
        </p:nvSpPr>
        <p:spPr>
          <a:xfrm>
            <a:off x="6482842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B99CE-410F-E628-40DE-FB84560B7A3F}"/>
              </a:ext>
            </a:extLst>
          </p:cNvPr>
          <p:cNvSpPr txBox="1"/>
          <p:nvPr/>
        </p:nvSpPr>
        <p:spPr>
          <a:xfrm rot="16200000">
            <a:off x="7054260" y="216089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948126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37" name="Google Shape;1737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8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8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40" name="Google Shape;1740;p89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41" name="Google Shape;174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2" name="Google Shape;1742;p89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43" name="Google Shape;1743;p89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1" name="Google Shape;1751;p89"/>
            <p:cNvCxnSpPr>
              <a:stCxn id="1743" idx="2"/>
              <a:endCxn id="1744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2" name="Google Shape;1752;p89"/>
            <p:cNvCxnSpPr>
              <a:stCxn id="1743" idx="2"/>
              <a:endCxn id="1745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3" name="Google Shape;1753;p89"/>
            <p:cNvCxnSpPr>
              <a:stCxn id="1743" idx="2"/>
              <a:endCxn id="1746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4" name="Google Shape;1754;p89"/>
            <p:cNvCxnSpPr>
              <a:stCxn id="1744" idx="2"/>
              <a:endCxn id="1747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5" name="Google Shape;1755;p89"/>
            <p:cNvCxnSpPr>
              <a:stCxn id="1744" idx="2"/>
              <a:endCxn id="1748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6" name="Google Shape;1756;p89"/>
            <p:cNvCxnSpPr>
              <a:stCxn id="1744" idx="2"/>
              <a:endCxn id="1749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7" name="Google Shape;1757;p89"/>
            <p:cNvCxnSpPr>
              <a:stCxn id="1744" idx="2"/>
              <a:endCxn id="1750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58" name="Google Shape;1758;p89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59" name="Google Shape;1759;p89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grpSp>
        <p:nvGrpSpPr>
          <p:cNvPr id="1760" name="Google Shape;1760;p89"/>
          <p:cNvGrpSpPr/>
          <p:nvPr/>
        </p:nvGrpSpPr>
        <p:grpSpPr>
          <a:xfrm>
            <a:off x="4865799" y="1570251"/>
            <a:ext cx="2084529" cy="875308"/>
            <a:chOff x="4628299" y="1577988"/>
            <a:chExt cx="2084529" cy="875308"/>
          </a:xfrm>
        </p:grpSpPr>
        <p:pic>
          <p:nvPicPr>
            <p:cNvPr id="1761" name="Google Shape;1761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2" name="Google Shape;1762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8" name="Google Shape;17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71" name="Google Shape;1771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74" name="Google Shape;1774;p90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75" name="Google Shape;17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90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777" name="Google Shape;1777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0" name="Google Shape;1780;p90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81" name="Google Shape;1781;p90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90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90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90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90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90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90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0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9" name="Google Shape;1789;p90"/>
            <p:cNvCxnSpPr>
              <a:stCxn id="1781" idx="2"/>
              <a:endCxn id="1782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0" name="Google Shape;1790;p90"/>
            <p:cNvCxnSpPr>
              <a:stCxn id="1781" idx="2"/>
              <a:endCxn id="1783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1" name="Google Shape;1791;p90"/>
            <p:cNvCxnSpPr>
              <a:stCxn id="1781" idx="2"/>
              <a:endCxn id="1784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2" name="Google Shape;1792;p90"/>
            <p:cNvCxnSpPr>
              <a:stCxn id="1782" idx="2"/>
              <a:endCxn id="1785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3" name="Google Shape;1793;p90"/>
            <p:cNvCxnSpPr>
              <a:stCxn id="1782" idx="2"/>
              <a:endCxn id="1786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4" name="Google Shape;1794;p90"/>
            <p:cNvCxnSpPr>
              <a:stCxn id="1782" idx="2"/>
              <a:endCxn id="1787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5" name="Google Shape;1795;p90"/>
            <p:cNvCxnSpPr>
              <a:stCxn id="1782" idx="2"/>
              <a:endCxn id="1788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96" name="Google Shape;1796;p90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97" name="Google Shape;1797;p90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06" name="Google Shape;1806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9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09" name="Google Shape;1809;p91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10" name="Google Shape;181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2" name="Google Shape;1812;p91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13" name="Google Shape;1813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6" name="Google Shape;1816;p91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17" name="Google Shape;1817;p91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91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91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91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91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91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1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91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5" name="Google Shape;1825;p91"/>
            <p:cNvCxnSpPr>
              <a:stCxn id="1817" idx="2"/>
              <a:endCxn id="1818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6" name="Google Shape;1826;p91"/>
            <p:cNvCxnSpPr>
              <a:stCxn id="1817" idx="2"/>
              <a:endCxn id="1819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7" name="Google Shape;1827;p91"/>
            <p:cNvCxnSpPr>
              <a:stCxn id="1817" idx="2"/>
              <a:endCxn id="1820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8" name="Google Shape;1828;p91"/>
            <p:cNvCxnSpPr>
              <a:stCxn id="1818" idx="2"/>
              <a:endCxn id="1821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9" name="Google Shape;1829;p91"/>
            <p:cNvCxnSpPr>
              <a:stCxn id="1818" idx="2"/>
              <a:endCxn id="1822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0" name="Google Shape;1830;p91"/>
            <p:cNvCxnSpPr>
              <a:stCxn id="1818" idx="2"/>
              <a:endCxn id="1823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1" name="Google Shape;1831;p91"/>
            <p:cNvCxnSpPr>
              <a:stCxn id="1818" idx="2"/>
              <a:endCxn id="1824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32" name="Google Shape;1832;p91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33" name="Google Shape;1833;p91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9" name="Google Shape;18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2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42" name="Google Shape;1842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9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  <a:endParaRPr sz="1200" b="1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46" name="Google Shape;184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375" y="61186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92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50" name="Google Shape;1850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Google Shape;1851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3" name="Google Shape;1853;p92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54" name="Google Shape;1854;p92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2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2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92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92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92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92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92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2" name="Google Shape;1862;p92"/>
            <p:cNvCxnSpPr>
              <a:stCxn id="1854" idx="2"/>
              <a:endCxn id="1855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3" name="Google Shape;1863;p92"/>
            <p:cNvCxnSpPr>
              <a:stCxn id="1854" idx="2"/>
              <a:endCxn id="1856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4" name="Google Shape;1864;p92"/>
            <p:cNvCxnSpPr>
              <a:stCxn id="1854" idx="2"/>
              <a:endCxn id="1857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5" name="Google Shape;1865;p92"/>
            <p:cNvCxnSpPr>
              <a:stCxn id="1855" idx="2"/>
              <a:endCxn id="1858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6" name="Google Shape;1866;p92"/>
            <p:cNvCxnSpPr>
              <a:stCxn id="1855" idx="2"/>
              <a:endCxn id="1859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7" name="Google Shape;1867;p92"/>
            <p:cNvCxnSpPr>
              <a:stCxn id="1855" idx="2"/>
              <a:endCxn id="1860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8" name="Google Shape;1868;p92"/>
            <p:cNvCxnSpPr>
              <a:stCxn id="1855" idx="2"/>
              <a:endCxn id="1861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69" name="Google Shape;1869;p92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70" name="Google Shape;1870;p92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9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76" name="Google Shape;1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9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93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79" name="Google Shape;18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9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85" name="Google Shape;18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94"/>
          <p:cNvSpPr txBox="1"/>
          <p:nvPr/>
        </p:nvSpPr>
        <p:spPr>
          <a:xfrm>
            <a:off x="354550" y="2739237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4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88" name="Google Shape;188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94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06" name="Google Shape;1906;p96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96"/>
          <p:cNvSpPr txBox="1"/>
          <p:nvPr/>
        </p:nvSpPr>
        <p:spPr>
          <a:xfrm>
            <a:off x="5319625" y="3508775"/>
            <a:ext cx="3327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</a:rPr>
              <a:t>The more weights we need to train, the more complex the model becomes and the sooner it starts to memorize/overfit, if we don’t have enough data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908" name="Google Shape;19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11" name="Google Shape;19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19" name="Google Shape;1919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21" name="Google Shape;19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Perform tasks </a:t>
            </a:r>
            <a:r>
              <a:rPr lang="en-GB" sz="1200" b="1" i="1" dirty="0">
                <a:solidFill>
                  <a:schemeClr val="lt1"/>
                </a:solidFill>
              </a:rPr>
              <a:t>not</a:t>
            </a:r>
            <a:r>
              <a:rPr lang="en-GB" sz="1200" b="1" dirty="0">
                <a:solidFill>
                  <a:schemeClr val="lt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Explicitly programmed, but learnt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from data</a:t>
            </a:r>
          </a:p>
        </p:txBody>
      </p:sp>
      <p:sp>
        <p:nvSpPr>
          <p:cNvPr id="191" name="Google Shape;191;p21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Deep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Use deep neural networks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30" name="Google Shape;1930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32" name="Google Shape;193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8"/>
          <p:cNvPicPr preferRelativeResize="0"/>
          <p:nvPr/>
        </p:nvPicPr>
        <p:blipFill rotWithShape="1">
          <a:blip r:embed="rId6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9611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42" name="Google Shape;1942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44" name="Google Shape;19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99"/>
          <p:cNvPicPr preferRelativeResize="0"/>
          <p:nvPr/>
        </p:nvPicPr>
        <p:blipFill rotWithShape="1">
          <a:blip r:embed="rId5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99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41899-16FC-5C58-95D4-EBC981CDFC81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0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55" name="Google Shape;1955;p10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0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57" name="Google Shape;19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00"/>
          <p:cNvSpPr/>
          <p:nvPr/>
        </p:nvSpPr>
        <p:spPr>
          <a:xfrm>
            <a:off x="5297325" y="3290099"/>
            <a:ext cx="3416400" cy="480789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0"/>
          <p:cNvSpPr txBox="1"/>
          <p:nvPr/>
        </p:nvSpPr>
        <p:spPr>
          <a:xfrm>
            <a:off x="5297325" y="3290100"/>
            <a:ext cx="33273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</a:rPr>
              <a:t>Models always need regularization, no matter how big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3" name="Google Shape;1963;p100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0420E-0FCD-EBA8-31C0-67EE4F222E00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69" name="Google Shape;1969;p101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0" name="Google Shape;19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1"/>
          <p:cNvPicPr preferRelativeResize="0"/>
          <p:nvPr/>
        </p:nvPicPr>
        <p:blipFill rotWithShape="1">
          <a:blip r:embed="rId4">
            <a:alphaModFix/>
          </a:blip>
          <a:srcRect l="14597" t="7974" r="7841" b="2628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77" name="Google Shape;1977;p102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8" name="Google Shape;19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1866275"/>
            <a:ext cx="4155378" cy="2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000" y="1866275"/>
            <a:ext cx="4159075" cy="23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0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ML Workflow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985" name="Google Shape;1985;p10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986" name="Google Shape;1986;p10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987" name="Google Shape;1987;p10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0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0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0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0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10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993" name="Google Shape;1993;p10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0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0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03"/>
          <p:cNvSpPr txBox="1"/>
          <p:nvPr/>
        </p:nvSpPr>
        <p:spPr>
          <a:xfrm>
            <a:off x="-100" y="2995725"/>
            <a:ext cx="9144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9145E"/>
                </a:solidFill>
              </a:rPr>
              <a:t>Artificial Intelligence still heavily relies on human intelligence to optimise the process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0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04" name="Google Shape;20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887504-02C0-5D10-13A3-D40483815F40}"/>
              </a:ext>
            </a:extLst>
          </p:cNvPr>
          <p:cNvSpPr txBox="1"/>
          <p:nvPr/>
        </p:nvSpPr>
        <p:spPr>
          <a:xfrm>
            <a:off x="3803904" y="1636776"/>
            <a:ext cx="441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on imbalanced datasets can result in strong biases towards the over-represented labels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11" name="Google Shape;2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9" name="Google Shape;20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106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Data normalization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22" name="Google Shape;2022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10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2025" name="Google Shape;2025;p106"/>
          <p:cNvSpPr txBox="1"/>
          <p:nvPr/>
        </p:nvSpPr>
        <p:spPr>
          <a:xfrm>
            <a:off x="263275" y="2182900"/>
            <a:ext cx="2565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A process to transform the input </a:t>
            </a:r>
            <a:r>
              <a:rPr lang="en-GB" b="1" dirty="0">
                <a:solidFill>
                  <a:schemeClr val="lt1"/>
                </a:solidFill>
              </a:rPr>
              <a:t>data</a:t>
            </a:r>
            <a:r>
              <a:rPr lang="en-GB" dirty="0">
                <a:solidFill>
                  <a:schemeClr val="lt1"/>
                </a:solidFill>
              </a:rPr>
              <a:t> in a </a:t>
            </a:r>
            <a:r>
              <a:rPr lang="en-GB" b="1" dirty="0">
                <a:solidFill>
                  <a:schemeClr val="lt1"/>
                </a:solidFill>
              </a:rPr>
              <a:t>well-behaved </a:t>
            </a:r>
            <a:r>
              <a:rPr lang="en-GB" dirty="0">
                <a:solidFill>
                  <a:schemeClr val="lt1"/>
                </a:solidFill>
              </a:rPr>
              <a:t>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Prevents exploding/vanishing gradients, improves convergence speed.</a:t>
            </a:r>
          </a:p>
        </p:txBody>
      </p:sp>
      <p:pic>
        <p:nvPicPr>
          <p:cNvPr id="2026" name="Google Shape;2026;p106"/>
          <p:cNvPicPr preferRelativeResize="0"/>
          <p:nvPr/>
        </p:nvPicPr>
        <p:blipFill rotWithShape="1">
          <a:blip r:embed="rId4">
            <a:alphaModFix/>
          </a:blip>
          <a:srcRect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Open Datasets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33" name="Google Shape;20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07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07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37" name="Google Shape;2037;p107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0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Dataset Splitting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43" name="Google Shape;20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08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5" name="Google Shape;2045;p108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20%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6" name="Google Shape;2046;p108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10%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047" name="Google Shape;204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1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Workflow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63" name="Google Shape;2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1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DL Frameworks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070" name="Google Shape;2070;p11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071" name="Google Shape;2071;p11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72" name="Google Shape;2072;p11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1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1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1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1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11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078" name="Google Shape;2078;p11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1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1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1" name="Google Shape;20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11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Do not compute your own gradients 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9" name="Google Shape;20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1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12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How to train your NN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92" name="Google Shape;2092;p11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12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2094" name="Google Shape;2094;p11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1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A9145E"/>
                </a:solidFill>
              </a:rPr>
              <a:t>   PyTorch and Modularity</a:t>
            </a:r>
            <a:endParaRPr sz="30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2104" name="Google Shape;21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5" name="Google Shape;2105;p1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106" name="Google Shape;2106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1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1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113" name="Google Shape;2113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3" name="Google Shape;21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11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1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114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Tensor: </a:t>
            </a:r>
            <a:r>
              <a:rPr lang="en-GB" dirty="0">
                <a:solidFill>
                  <a:srgbClr val="CCCCCC"/>
                </a:solidFill>
              </a:rPr>
              <a:t>imperative </a:t>
            </a:r>
            <a:r>
              <a:rPr lang="en-GB" dirty="0" err="1">
                <a:solidFill>
                  <a:srgbClr val="CCCCCC"/>
                </a:solidFill>
              </a:rPr>
              <a:t>ndarray</a:t>
            </a:r>
            <a:r>
              <a:rPr lang="en-GB" dirty="0">
                <a:solidFill>
                  <a:srgbClr val="CCCCCC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dirty="0">
                <a:solidFill>
                  <a:srgbClr val="CCCCCC"/>
                </a:solidFill>
              </a:rPr>
              <a:t>(node) </a:t>
            </a:r>
            <a:r>
              <a:rPr lang="en-GB" b="1" dirty="0">
                <a:solidFill>
                  <a:srgbClr val="CCCCCC"/>
                </a:solidFill>
              </a:rPr>
              <a:t>Variable: </a:t>
            </a:r>
            <a:r>
              <a:rPr lang="en-GB" dirty="0">
                <a:solidFill>
                  <a:srgbClr val="CCCCCC"/>
                </a:solidFill>
              </a:rPr>
              <a:t>Node in the built computational graph; data, gradient storage</a:t>
            </a:r>
            <a:endParaRPr dirty="0"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(</a:t>
            </a:r>
            <a:r>
              <a:rPr lang="en-GB" dirty="0">
                <a:solidFill>
                  <a:srgbClr val="CCCCCC"/>
                </a:solidFill>
              </a:rPr>
              <a:t>NN) </a:t>
            </a:r>
            <a:r>
              <a:rPr lang="en-GB" b="1" dirty="0">
                <a:solidFill>
                  <a:srgbClr val="CCCCCC"/>
                </a:solidFill>
              </a:rPr>
              <a:t>Module: </a:t>
            </a:r>
            <a:r>
              <a:rPr lang="en-GB" dirty="0">
                <a:solidFill>
                  <a:srgbClr val="CCCCCC"/>
                </a:solidFill>
              </a:rPr>
              <a:t>A neural network layer, store the state and the weights of the neural network</a:t>
            </a:r>
            <a:endParaRPr dirty="0">
              <a:solidFill>
                <a:srgbClr val="CCCCCC"/>
              </a:solidFill>
            </a:endParaRPr>
          </a:p>
        </p:txBody>
      </p:sp>
      <p:pic>
        <p:nvPicPr>
          <p:cNvPr id="2129" name="Google Shape;212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5" name="Google Shape;213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lang="en-GB" b="1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41" name="Google Shape;214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7" name="Google Shape;21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53" name="Google Shape;215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 of the neural network</a:t>
            </a:r>
            <a:endParaRPr dirty="0">
              <a:solidFill>
                <a:srgbClr val="333333"/>
              </a:solidFill>
            </a:endParaRPr>
          </a:p>
        </p:txBody>
      </p:sp>
      <p:pic>
        <p:nvPicPr>
          <p:cNvPr id="2165" name="Google Shape;216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1" name="Google Shape;217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1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18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77" name="Google Shape;217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4569</Words>
  <Application>Microsoft Macintosh PowerPoint</Application>
  <PresentationFormat>On-screen Show (16:9)</PresentationFormat>
  <Paragraphs>1136</Paragraphs>
  <Slides>118</Slides>
  <Notes>118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2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36</cp:revision>
  <dcterms:modified xsi:type="dcterms:W3CDTF">2024-10-30T14:39:26Z</dcterms:modified>
</cp:coreProperties>
</file>